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78" r:id="rId4"/>
    <p:sldMasterId id="2147483890" r:id="rId5"/>
  </p:sldMasterIdLst>
  <p:notesMasterIdLst>
    <p:notesMasterId r:id="rId30"/>
  </p:notesMasterIdLst>
  <p:handoutMasterIdLst>
    <p:handoutMasterId r:id="rId31"/>
  </p:handoutMasterIdLst>
  <p:sldIdLst>
    <p:sldId id="357" r:id="rId6"/>
    <p:sldId id="4130" r:id="rId7"/>
    <p:sldId id="4128" r:id="rId8"/>
    <p:sldId id="4129" r:id="rId9"/>
    <p:sldId id="4127" r:id="rId10"/>
    <p:sldId id="4135" r:id="rId11"/>
    <p:sldId id="4136" r:id="rId12"/>
    <p:sldId id="4114" r:id="rId13"/>
    <p:sldId id="4116" r:id="rId14"/>
    <p:sldId id="4132" r:id="rId15"/>
    <p:sldId id="4137" r:id="rId16"/>
    <p:sldId id="4118" r:id="rId17"/>
    <p:sldId id="4126" r:id="rId18"/>
    <p:sldId id="285" r:id="rId19"/>
    <p:sldId id="4125" r:id="rId20"/>
    <p:sldId id="291" r:id="rId21"/>
    <p:sldId id="293" r:id="rId22"/>
    <p:sldId id="4139" r:id="rId23"/>
    <p:sldId id="4140" r:id="rId24"/>
    <p:sldId id="381" r:id="rId25"/>
    <p:sldId id="4138" r:id="rId26"/>
    <p:sldId id="380" r:id="rId27"/>
    <p:sldId id="4119" r:id="rId28"/>
    <p:sldId id="414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8930"/>
    <a:srgbClr val="BA7B3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35" autoAdjust="0"/>
  </p:normalViewPr>
  <p:slideViewPr>
    <p:cSldViewPr snapToGrid="0">
      <p:cViewPr>
        <p:scale>
          <a:sx n="89" d="100"/>
          <a:sy n="89" d="100"/>
        </p:scale>
        <p:origin x="3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6241E4E-5B6A-4442-9B40-2B32ACDC10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79FD299-9FDE-4154-B9B8-F57D49395A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E3897-CF10-4EC1-B39E-F37D3177A664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1440B6A-2919-4113-8E8D-AE2D9BEBF8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DB37A3-4569-442E-8221-78C6A8272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C8D43-13A8-4BB9-9DF2-A34FB46E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E84F6-BC22-4992-B050-F693116A19C7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AB424-3D65-4527-9966-F7ADD39778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3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2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40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50912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4226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202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26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412611C-8F42-4A88-BF2C-3F14A15A3A2D}"/>
              </a:ext>
            </a:extLst>
          </p:cNvPr>
          <p:cNvSpPr/>
          <p:nvPr userDrawn="1"/>
        </p:nvSpPr>
        <p:spPr>
          <a:xfrm>
            <a:off x="4200072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002832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3346C86-7BD4-4931-8982-4954A955A0D2}"/>
              </a:ext>
            </a:extLst>
          </p:cNvPr>
          <p:cNvSpPr/>
          <p:nvPr userDrawn="1"/>
        </p:nvSpPr>
        <p:spPr>
          <a:xfrm>
            <a:off x="7997604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00364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2A0F9E1-604E-4D14-8F49-BC5799DEC58C}"/>
              </a:ext>
            </a:extLst>
          </p:cNvPr>
          <p:cNvSpPr/>
          <p:nvPr userDrawn="1"/>
        </p:nvSpPr>
        <p:spPr>
          <a:xfrm>
            <a:off x="4200072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5002832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ECC6AC5-F655-4421-A219-B2F76C6CA2FD}"/>
              </a:ext>
            </a:extLst>
          </p:cNvPr>
          <p:cNvSpPr/>
          <p:nvPr userDrawn="1"/>
        </p:nvSpPr>
        <p:spPr>
          <a:xfrm>
            <a:off x="7997604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8800364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77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162">
            <a:extLst>
              <a:ext uri="{FF2B5EF4-FFF2-40B4-BE49-F238E27FC236}">
                <a16:creationId xmlns:a16="http://schemas.microsoft.com/office/drawing/2014/main" xmlns="" id="{8824B83C-4516-440E-B27E-09F0426F6C97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" y="2"/>
            <a:ext cx="12191999" cy="6877477"/>
          </a:xfrm>
          <a:custGeom>
            <a:avLst/>
            <a:gdLst>
              <a:gd name="connsiteX0" fmla="*/ 11053396 w 12191999"/>
              <a:gd name="connsiteY0" fmla="*/ 5847975 h 6877477"/>
              <a:gd name="connsiteX1" fmla="*/ 12034143 w 12191999"/>
              <a:gd name="connsiteY1" fmla="*/ 6828722 h 6877477"/>
              <a:gd name="connsiteX2" fmla="*/ 11985388 w 12191999"/>
              <a:gd name="connsiteY2" fmla="*/ 6877477 h 6877477"/>
              <a:gd name="connsiteX3" fmla="*/ 10121403 w 12191999"/>
              <a:gd name="connsiteY3" fmla="*/ 6877477 h 6877477"/>
              <a:gd name="connsiteX4" fmla="*/ 10072648 w 12191999"/>
              <a:gd name="connsiteY4" fmla="*/ 6828722 h 6877477"/>
              <a:gd name="connsiteX5" fmla="*/ 12182376 w 12191999"/>
              <a:gd name="connsiteY5" fmla="*/ 4716808 h 6877477"/>
              <a:gd name="connsiteX6" fmla="*/ 12191999 w 12191999"/>
              <a:gd name="connsiteY6" fmla="*/ 4726431 h 6877477"/>
              <a:gd name="connsiteX7" fmla="*/ 12191999 w 12191999"/>
              <a:gd name="connsiteY7" fmla="*/ 6668679 h 6877477"/>
              <a:gd name="connsiteX8" fmla="*/ 12182376 w 12191999"/>
              <a:gd name="connsiteY8" fmla="*/ 6678302 h 6877477"/>
              <a:gd name="connsiteX9" fmla="*/ 11201628 w 12191999"/>
              <a:gd name="connsiteY9" fmla="*/ 5697555 h 6877477"/>
              <a:gd name="connsiteX10" fmla="*/ 9949130 w 12191999"/>
              <a:gd name="connsiteY10" fmla="*/ 4716808 h 6877477"/>
              <a:gd name="connsiteX11" fmla="*/ 10929877 w 12191999"/>
              <a:gd name="connsiteY11" fmla="*/ 5697555 h 6877477"/>
              <a:gd name="connsiteX12" fmla="*/ 9949130 w 12191999"/>
              <a:gd name="connsiteY12" fmla="*/ 6678302 h 6877477"/>
              <a:gd name="connsiteX13" fmla="*/ 8968382 w 12191999"/>
              <a:gd name="connsiteY13" fmla="*/ 5697555 h 6877477"/>
              <a:gd name="connsiteX14" fmla="*/ 11053396 w 12191999"/>
              <a:gd name="connsiteY14" fmla="*/ 3580491 h 6877477"/>
              <a:gd name="connsiteX15" fmla="*/ 12034143 w 12191999"/>
              <a:gd name="connsiteY15" fmla="*/ 4561237 h 6877477"/>
              <a:gd name="connsiteX16" fmla="*/ 11053396 w 12191999"/>
              <a:gd name="connsiteY16" fmla="*/ 5541984 h 6877477"/>
              <a:gd name="connsiteX17" fmla="*/ 10072648 w 12191999"/>
              <a:gd name="connsiteY17" fmla="*/ 4561237 h 6877477"/>
              <a:gd name="connsiteX18" fmla="*/ 8844864 w 12191999"/>
              <a:gd name="connsiteY18" fmla="*/ 3580491 h 6877477"/>
              <a:gd name="connsiteX19" fmla="*/ 9825611 w 12191999"/>
              <a:gd name="connsiteY19" fmla="*/ 4561237 h 6877477"/>
              <a:gd name="connsiteX20" fmla="*/ 8844864 w 12191999"/>
              <a:gd name="connsiteY20" fmla="*/ 5541984 h 6877477"/>
              <a:gd name="connsiteX21" fmla="*/ 7864116 w 12191999"/>
              <a:gd name="connsiteY21" fmla="*/ 4561237 h 6877477"/>
              <a:gd name="connsiteX22" fmla="*/ 10739 w 12191999"/>
              <a:gd name="connsiteY22" fmla="*/ 3580491 h 6877477"/>
              <a:gd name="connsiteX23" fmla="*/ 991485 w 12191999"/>
              <a:gd name="connsiteY23" fmla="*/ 4561237 h 6877477"/>
              <a:gd name="connsiteX24" fmla="*/ 10739 w 12191999"/>
              <a:gd name="connsiteY24" fmla="*/ 5541984 h 6877477"/>
              <a:gd name="connsiteX25" fmla="*/ 0 w 12191999"/>
              <a:gd name="connsiteY25" fmla="*/ 5531245 h 6877477"/>
              <a:gd name="connsiteX26" fmla="*/ 0 w 12191999"/>
              <a:gd name="connsiteY26" fmla="*/ 3591230 h 6877477"/>
              <a:gd name="connsiteX27" fmla="*/ 1115005 w 12191999"/>
              <a:gd name="connsiteY27" fmla="*/ 2448297 h 6877477"/>
              <a:gd name="connsiteX28" fmla="*/ 2095752 w 12191999"/>
              <a:gd name="connsiteY28" fmla="*/ 3429042 h 6877477"/>
              <a:gd name="connsiteX29" fmla="*/ 1115005 w 12191999"/>
              <a:gd name="connsiteY29" fmla="*/ 4409788 h 6877477"/>
              <a:gd name="connsiteX30" fmla="*/ 134258 w 12191999"/>
              <a:gd name="connsiteY30" fmla="*/ 3429042 h 6877477"/>
              <a:gd name="connsiteX31" fmla="*/ 12182376 w 12191999"/>
              <a:gd name="connsiteY31" fmla="*/ 2448295 h 6877477"/>
              <a:gd name="connsiteX32" fmla="*/ 12191999 w 12191999"/>
              <a:gd name="connsiteY32" fmla="*/ 2457918 h 6877477"/>
              <a:gd name="connsiteX33" fmla="*/ 12191999 w 12191999"/>
              <a:gd name="connsiteY33" fmla="*/ 4400165 h 6877477"/>
              <a:gd name="connsiteX34" fmla="*/ 12182376 w 12191999"/>
              <a:gd name="connsiteY34" fmla="*/ 4409788 h 6877477"/>
              <a:gd name="connsiteX35" fmla="*/ 11201628 w 12191999"/>
              <a:gd name="connsiteY35" fmla="*/ 3429042 h 6877477"/>
              <a:gd name="connsiteX36" fmla="*/ 9949130 w 12191999"/>
              <a:gd name="connsiteY36" fmla="*/ 2448295 h 6877477"/>
              <a:gd name="connsiteX37" fmla="*/ 10929877 w 12191999"/>
              <a:gd name="connsiteY37" fmla="*/ 3429042 h 6877477"/>
              <a:gd name="connsiteX38" fmla="*/ 9949130 w 12191999"/>
              <a:gd name="connsiteY38" fmla="*/ 4409788 h 6877477"/>
              <a:gd name="connsiteX39" fmla="*/ 8968382 w 12191999"/>
              <a:gd name="connsiteY39" fmla="*/ 3429042 h 6877477"/>
              <a:gd name="connsiteX40" fmla="*/ 7740598 w 12191999"/>
              <a:gd name="connsiteY40" fmla="*/ 2448295 h 6877477"/>
              <a:gd name="connsiteX41" fmla="*/ 8721345 w 12191999"/>
              <a:gd name="connsiteY41" fmla="*/ 3429042 h 6877477"/>
              <a:gd name="connsiteX42" fmla="*/ 7740598 w 12191999"/>
              <a:gd name="connsiteY42" fmla="*/ 4409788 h 6877477"/>
              <a:gd name="connsiteX43" fmla="*/ 6759852 w 12191999"/>
              <a:gd name="connsiteY43" fmla="*/ 3429042 h 6877477"/>
              <a:gd name="connsiteX44" fmla="*/ 11053396 w 12191999"/>
              <a:gd name="connsiteY44" fmla="*/ 1313009 h 6877477"/>
              <a:gd name="connsiteX45" fmla="*/ 12034143 w 12191999"/>
              <a:gd name="connsiteY45" fmla="*/ 2293756 h 6877477"/>
              <a:gd name="connsiteX46" fmla="*/ 11053396 w 12191999"/>
              <a:gd name="connsiteY46" fmla="*/ 3274502 h 6877477"/>
              <a:gd name="connsiteX47" fmla="*/ 10072648 w 12191999"/>
              <a:gd name="connsiteY47" fmla="*/ 2293756 h 6877477"/>
              <a:gd name="connsiteX48" fmla="*/ 8844864 w 12191999"/>
              <a:gd name="connsiteY48" fmla="*/ 1313009 h 6877477"/>
              <a:gd name="connsiteX49" fmla="*/ 9825611 w 12191999"/>
              <a:gd name="connsiteY49" fmla="*/ 2293756 h 6877477"/>
              <a:gd name="connsiteX50" fmla="*/ 8844864 w 12191999"/>
              <a:gd name="connsiteY50" fmla="*/ 3274503 h 6877477"/>
              <a:gd name="connsiteX51" fmla="*/ 7864116 w 12191999"/>
              <a:gd name="connsiteY51" fmla="*/ 2293756 h 6877477"/>
              <a:gd name="connsiteX52" fmla="*/ 6636337 w 12191999"/>
              <a:gd name="connsiteY52" fmla="*/ 1313009 h 6877477"/>
              <a:gd name="connsiteX53" fmla="*/ 7617079 w 12191999"/>
              <a:gd name="connsiteY53" fmla="*/ 2293756 h 6877477"/>
              <a:gd name="connsiteX54" fmla="*/ 6636337 w 12191999"/>
              <a:gd name="connsiteY54" fmla="*/ 3274503 h 6877477"/>
              <a:gd name="connsiteX55" fmla="*/ 5655588 w 12191999"/>
              <a:gd name="connsiteY55" fmla="*/ 2293756 h 6877477"/>
              <a:gd name="connsiteX56" fmla="*/ 2219273 w 12191999"/>
              <a:gd name="connsiteY56" fmla="*/ 1313009 h 6877477"/>
              <a:gd name="connsiteX57" fmla="*/ 3200020 w 12191999"/>
              <a:gd name="connsiteY57" fmla="*/ 2293756 h 6877477"/>
              <a:gd name="connsiteX58" fmla="*/ 2219273 w 12191999"/>
              <a:gd name="connsiteY58" fmla="*/ 3274503 h 6877477"/>
              <a:gd name="connsiteX59" fmla="*/ 1238524 w 12191999"/>
              <a:gd name="connsiteY59" fmla="*/ 2293756 h 6877477"/>
              <a:gd name="connsiteX60" fmla="*/ 10741 w 12191999"/>
              <a:gd name="connsiteY60" fmla="*/ 1313009 h 6877477"/>
              <a:gd name="connsiteX61" fmla="*/ 991488 w 12191999"/>
              <a:gd name="connsiteY61" fmla="*/ 2293756 h 6877477"/>
              <a:gd name="connsiteX62" fmla="*/ 10741 w 12191999"/>
              <a:gd name="connsiteY62" fmla="*/ 3274503 h 6877477"/>
              <a:gd name="connsiteX63" fmla="*/ 0 w 12191999"/>
              <a:gd name="connsiteY63" fmla="*/ 3263761 h 6877477"/>
              <a:gd name="connsiteX64" fmla="*/ 0 w 12191999"/>
              <a:gd name="connsiteY64" fmla="*/ 1323750 h 6877477"/>
              <a:gd name="connsiteX65" fmla="*/ 7740598 w 12191999"/>
              <a:gd name="connsiteY65" fmla="*/ 179783 h 6877477"/>
              <a:gd name="connsiteX66" fmla="*/ 8721345 w 12191999"/>
              <a:gd name="connsiteY66" fmla="*/ 1160530 h 6877477"/>
              <a:gd name="connsiteX67" fmla="*/ 7740598 w 12191999"/>
              <a:gd name="connsiteY67" fmla="*/ 2141277 h 6877477"/>
              <a:gd name="connsiteX68" fmla="*/ 6759852 w 12191999"/>
              <a:gd name="connsiteY68" fmla="*/ 1160530 h 6877477"/>
              <a:gd name="connsiteX69" fmla="*/ 5532073 w 12191999"/>
              <a:gd name="connsiteY69" fmla="*/ 179783 h 6877477"/>
              <a:gd name="connsiteX70" fmla="*/ 6512819 w 12191999"/>
              <a:gd name="connsiteY70" fmla="*/ 1160530 h 6877477"/>
              <a:gd name="connsiteX71" fmla="*/ 5532073 w 12191999"/>
              <a:gd name="connsiteY71" fmla="*/ 2141277 h 6877477"/>
              <a:gd name="connsiteX72" fmla="*/ 4551324 w 12191999"/>
              <a:gd name="connsiteY72" fmla="*/ 1160530 h 6877477"/>
              <a:gd name="connsiteX73" fmla="*/ 3323540 w 12191999"/>
              <a:gd name="connsiteY73" fmla="*/ 179783 h 6877477"/>
              <a:gd name="connsiteX74" fmla="*/ 4304287 w 12191999"/>
              <a:gd name="connsiteY74" fmla="*/ 1160530 h 6877477"/>
              <a:gd name="connsiteX75" fmla="*/ 3323540 w 12191999"/>
              <a:gd name="connsiteY75" fmla="*/ 2141277 h 6877477"/>
              <a:gd name="connsiteX76" fmla="*/ 2342792 w 12191999"/>
              <a:gd name="connsiteY76" fmla="*/ 1160530 h 6877477"/>
              <a:gd name="connsiteX77" fmla="*/ 1115008 w 12191999"/>
              <a:gd name="connsiteY77" fmla="*/ 179783 h 6877477"/>
              <a:gd name="connsiteX78" fmla="*/ 2095755 w 12191999"/>
              <a:gd name="connsiteY78" fmla="*/ 1160530 h 6877477"/>
              <a:gd name="connsiteX79" fmla="*/ 1115008 w 12191999"/>
              <a:gd name="connsiteY79" fmla="*/ 2141277 h 6877477"/>
              <a:gd name="connsiteX80" fmla="*/ 134260 w 12191999"/>
              <a:gd name="connsiteY80" fmla="*/ 1160530 h 6877477"/>
              <a:gd name="connsiteX81" fmla="*/ 12182376 w 12191999"/>
              <a:gd name="connsiteY81" fmla="*/ 179782 h 6877477"/>
              <a:gd name="connsiteX82" fmla="*/ 12191999 w 12191999"/>
              <a:gd name="connsiteY82" fmla="*/ 189405 h 6877477"/>
              <a:gd name="connsiteX83" fmla="*/ 12191999 w 12191999"/>
              <a:gd name="connsiteY83" fmla="*/ 2131652 h 6877477"/>
              <a:gd name="connsiteX84" fmla="*/ 12182376 w 12191999"/>
              <a:gd name="connsiteY84" fmla="*/ 2141275 h 6877477"/>
              <a:gd name="connsiteX85" fmla="*/ 11201628 w 12191999"/>
              <a:gd name="connsiteY85" fmla="*/ 1160529 h 6877477"/>
              <a:gd name="connsiteX86" fmla="*/ 9949130 w 12191999"/>
              <a:gd name="connsiteY86" fmla="*/ 179782 h 6877477"/>
              <a:gd name="connsiteX87" fmla="*/ 10929877 w 12191999"/>
              <a:gd name="connsiteY87" fmla="*/ 1160530 h 6877477"/>
              <a:gd name="connsiteX88" fmla="*/ 9949130 w 12191999"/>
              <a:gd name="connsiteY88" fmla="*/ 2141275 h 6877477"/>
              <a:gd name="connsiteX89" fmla="*/ 8968382 w 12191999"/>
              <a:gd name="connsiteY89" fmla="*/ 1160530 h 6877477"/>
              <a:gd name="connsiteX90" fmla="*/ 10098921 w 12191999"/>
              <a:gd name="connsiteY90" fmla="*/ 0 h 6877477"/>
              <a:gd name="connsiteX91" fmla="*/ 12007870 w 12191999"/>
              <a:gd name="connsiteY91" fmla="*/ 0 h 6877477"/>
              <a:gd name="connsiteX92" fmla="*/ 12034143 w 12191999"/>
              <a:gd name="connsiteY92" fmla="*/ 26273 h 6877477"/>
              <a:gd name="connsiteX93" fmla="*/ 11053396 w 12191999"/>
              <a:gd name="connsiteY93" fmla="*/ 1007020 h 6877477"/>
              <a:gd name="connsiteX94" fmla="*/ 10072648 w 12191999"/>
              <a:gd name="connsiteY94" fmla="*/ 26273 h 6877477"/>
              <a:gd name="connsiteX95" fmla="*/ 7890389 w 12191999"/>
              <a:gd name="connsiteY95" fmla="*/ 0 h 6877477"/>
              <a:gd name="connsiteX96" fmla="*/ 9799338 w 12191999"/>
              <a:gd name="connsiteY96" fmla="*/ 0 h 6877477"/>
              <a:gd name="connsiteX97" fmla="*/ 9825611 w 12191999"/>
              <a:gd name="connsiteY97" fmla="*/ 26273 h 6877477"/>
              <a:gd name="connsiteX98" fmla="*/ 8844864 w 12191999"/>
              <a:gd name="connsiteY98" fmla="*/ 1007020 h 6877477"/>
              <a:gd name="connsiteX99" fmla="*/ 7864116 w 12191999"/>
              <a:gd name="connsiteY99" fmla="*/ 26273 h 6877477"/>
              <a:gd name="connsiteX100" fmla="*/ 5681864 w 12191999"/>
              <a:gd name="connsiteY100" fmla="*/ 0 h 6877477"/>
              <a:gd name="connsiteX101" fmla="*/ 7590806 w 12191999"/>
              <a:gd name="connsiteY101" fmla="*/ 0 h 6877477"/>
              <a:gd name="connsiteX102" fmla="*/ 7617079 w 12191999"/>
              <a:gd name="connsiteY102" fmla="*/ 26273 h 6877477"/>
              <a:gd name="connsiteX103" fmla="*/ 6636339 w 12191999"/>
              <a:gd name="connsiteY103" fmla="*/ 1007020 h 6877477"/>
              <a:gd name="connsiteX104" fmla="*/ 5655591 w 12191999"/>
              <a:gd name="connsiteY104" fmla="*/ 26273 h 6877477"/>
              <a:gd name="connsiteX105" fmla="*/ 3473334 w 12191999"/>
              <a:gd name="connsiteY105" fmla="*/ 0 h 6877477"/>
              <a:gd name="connsiteX106" fmla="*/ 5382281 w 12191999"/>
              <a:gd name="connsiteY106" fmla="*/ 0 h 6877477"/>
              <a:gd name="connsiteX107" fmla="*/ 5408554 w 12191999"/>
              <a:gd name="connsiteY107" fmla="*/ 26274 h 6877477"/>
              <a:gd name="connsiteX108" fmla="*/ 4427806 w 12191999"/>
              <a:gd name="connsiteY108" fmla="*/ 1007020 h 6877477"/>
              <a:gd name="connsiteX109" fmla="*/ 3447060 w 12191999"/>
              <a:gd name="connsiteY109" fmla="*/ 26274 h 6877477"/>
              <a:gd name="connsiteX110" fmla="*/ 1264801 w 12191999"/>
              <a:gd name="connsiteY110" fmla="*/ 0 h 6877477"/>
              <a:gd name="connsiteX111" fmla="*/ 3173749 w 12191999"/>
              <a:gd name="connsiteY111" fmla="*/ 0 h 6877477"/>
              <a:gd name="connsiteX112" fmla="*/ 3200023 w 12191999"/>
              <a:gd name="connsiteY112" fmla="*/ 26274 h 6877477"/>
              <a:gd name="connsiteX113" fmla="*/ 2219276 w 12191999"/>
              <a:gd name="connsiteY113" fmla="*/ 1007020 h 6877477"/>
              <a:gd name="connsiteX114" fmla="*/ 1238527 w 12191999"/>
              <a:gd name="connsiteY114" fmla="*/ 26274 h 6877477"/>
              <a:gd name="connsiteX115" fmla="*/ 0 w 12191999"/>
              <a:gd name="connsiteY115" fmla="*/ 0 h 6877477"/>
              <a:gd name="connsiteX116" fmla="*/ 965216 w 12191999"/>
              <a:gd name="connsiteY116" fmla="*/ 0 h 6877477"/>
              <a:gd name="connsiteX117" fmla="*/ 991490 w 12191999"/>
              <a:gd name="connsiteY117" fmla="*/ 26274 h 6877477"/>
              <a:gd name="connsiteX118" fmla="*/ 10744 w 12191999"/>
              <a:gd name="connsiteY118" fmla="*/ 1007021 h 6877477"/>
              <a:gd name="connsiteX119" fmla="*/ 0 w 12191999"/>
              <a:gd name="connsiteY119" fmla="*/ 996277 h 687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191999" h="6877477">
                <a:moveTo>
                  <a:pt x="11053396" y="5847975"/>
                </a:moveTo>
                <a:lnTo>
                  <a:pt x="12034143" y="6828722"/>
                </a:lnTo>
                <a:lnTo>
                  <a:pt x="11985388" y="6877477"/>
                </a:lnTo>
                <a:lnTo>
                  <a:pt x="10121403" y="6877477"/>
                </a:lnTo>
                <a:lnTo>
                  <a:pt x="10072648" y="6828722"/>
                </a:lnTo>
                <a:close/>
                <a:moveTo>
                  <a:pt x="12182376" y="4716808"/>
                </a:moveTo>
                <a:lnTo>
                  <a:pt x="12191999" y="4726431"/>
                </a:lnTo>
                <a:lnTo>
                  <a:pt x="12191999" y="6668679"/>
                </a:lnTo>
                <a:lnTo>
                  <a:pt x="12182376" y="6678302"/>
                </a:lnTo>
                <a:lnTo>
                  <a:pt x="11201628" y="5697555"/>
                </a:lnTo>
                <a:close/>
                <a:moveTo>
                  <a:pt x="9949130" y="4716808"/>
                </a:moveTo>
                <a:lnTo>
                  <a:pt x="10929877" y="5697555"/>
                </a:lnTo>
                <a:lnTo>
                  <a:pt x="9949130" y="6678302"/>
                </a:lnTo>
                <a:lnTo>
                  <a:pt x="8968382" y="5697555"/>
                </a:lnTo>
                <a:close/>
                <a:moveTo>
                  <a:pt x="11053396" y="3580491"/>
                </a:moveTo>
                <a:lnTo>
                  <a:pt x="12034143" y="4561237"/>
                </a:lnTo>
                <a:lnTo>
                  <a:pt x="11053396" y="5541984"/>
                </a:lnTo>
                <a:lnTo>
                  <a:pt x="10072648" y="4561237"/>
                </a:lnTo>
                <a:close/>
                <a:moveTo>
                  <a:pt x="8844864" y="3580491"/>
                </a:moveTo>
                <a:lnTo>
                  <a:pt x="9825611" y="4561237"/>
                </a:lnTo>
                <a:lnTo>
                  <a:pt x="8844864" y="5541984"/>
                </a:lnTo>
                <a:lnTo>
                  <a:pt x="7864116" y="4561237"/>
                </a:lnTo>
                <a:close/>
                <a:moveTo>
                  <a:pt x="10739" y="3580491"/>
                </a:moveTo>
                <a:lnTo>
                  <a:pt x="991485" y="4561237"/>
                </a:lnTo>
                <a:lnTo>
                  <a:pt x="10739" y="5541984"/>
                </a:lnTo>
                <a:lnTo>
                  <a:pt x="0" y="5531245"/>
                </a:lnTo>
                <a:lnTo>
                  <a:pt x="0" y="3591230"/>
                </a:lnTo>
                <a:close/>
                <a:moveTo>
                  <a:pt x="1115005" y="2448297"/>
                </a:moveTo>
                <a:lnTo>
                  <a:pt x="2095752" y="3429042"/>
                </a:lnTo>
                <a:lnTo>
                  <a:pt x="1115005" y="4409788"/>
                </a:lnTo>
                <a:lnTo>
                  <a:pt x="134258" y="3429042"/>
                </a:lnTo>
                <a:close/>
                <a:moveTo>
                  <a:pt x="12182376" y="2448295"/>
                </a:moveTo>
                <a:lnTo>
                  <a:pt x="12191999" y="2457918"/>
                </a:lnTo>
                <a:lnTo>
                  <a:pt x="12191999" y="4400165"/>
                </a:lnTo>
                <a:lnTo>
                  <a:pt x="12182376" y="4409788"/>
                </a:lnTo>
                <a:lnTo>
                  <a:pt x="11201628" y="3429042"/>
                </a:lnTo>
                <a:close/>
                <a:moveTo>
                  <a:pt x="9949130" y="2448295"/>
                </a:moveTo>
                <a:lnTo>
                  <a:pt x="10929877" y="3429042"/>
                </a:lnTo>
                <a:lnTo>
                  <a:pt x="9949130" y="4409788"/>
                </a:lnTo>
                <a:lnTo>
                  <a:pt x="8968382" y="3429042"/>
                </a:lnTo>
                <a:close/>
                <a:moveTo>
                  <a:pt x="7740598" y="2448295"/>
                </a:moveTo>
                <a:lnTo>
                  <a:pt x="8721345" y="3429042"/>
                </a:lnTo>
                <a:lnTo>
                  <a:pt x="7740598" y="4409788"/>
                </a:lnTo>
                <a:lnTo>
                  <a:pt x="6759852" y="3429042"/>
                </a:lnTo>
                <a:close/>
                <a:moveTo>
                  <a:pt x="11053396" y="1313009"/>
                </a:moveTo>
                <a:lnTo>
                  <a:pt x="12034143" y="2293756"/>
                </a:lnTo>
                <a:lnTo>
                  <a:pt x="11053396" y="3274502"/>
                </a:lnTo>
                <a:lnTo>
                  <a:pt x="10072648" y="2293756"/>
                </a:lnTo>
                <a:close/>
                <a:moveTo>
                  <a:pt x="8844864" y="1313009"/>
                </a:moveTo>
                <a:lnTo>
                  <a:pt x="9825611" y="2293756"/>
                </a:lnTo>
                <a:lnTo>
                  <a:pt x="8844864" y="3274503"/>
                </a:lnTo>
                <a:lnTo>
                  <a:pt x="7864116" y="2293756"/>
                </a:lnTo>
                <a:close/>
                <a:moveTo>
                  <a:pt x="6636337" y="1313009"/>
                </a:moveTo>
                <a:lnTo>
                  <a:pt x="7617079" y="2293756"/>
                </a:lnTo>
                <a:lnTo>
                  <a:pt x="6636337" y="3274503"/>
                </a:lnTo>
                <a:lnTo>
                  <a:pt x="5655588" y="2293756"/>
                </a:lnTo>
                <a:close/>
                <a:moveTo>
                  <a:pt x="2219273" y="1313009"/>
                </a:moveTo>
                <a:lnTo>
                  <a:pt x="3200020" y="2293756"/>
                </a:lnTo>
                <a:lnTo>
                  <a:pt x="2219273" y="3274503"/>
                </a:lnTo>
                <a:lnTo>
                  <a:pt x="1238524" y="2293756"/>
                </a:lnTo>
                <a:close/>
                <a:moveTo>
                  <a:pt x="10741" y="1313009"/>
                </a:moveTo>
                <a:lnTo>
                  <a:pt x="991488" y="2293756"/>
                </a:lnTo>
                <a:lnTo>
                  <a:pt x="10741" y="3274503"/>
                </a:lnTo>
                <a:lnTo>
                  <a:pt x="0" y="3263761"/>
                </a:lnTo>
                <a:lnTo>
                  <a:pt x="0" y="1323750"/>
                </a:lnTo>
                <a:close/>
                <a:moveTo>
                  <a:pt x="7740598" y="179783"/>
                </a:moveTo>
                <a:lnTo>
                  <a:pt x="8721345" y="1160530"/>
                </a:lnTo>
                <a:lnTo>
                  <a:pt x="7740598" y="2141277"/>
                </a:lnTo>
                <a:lnTo>
                  <a:pt x="6759852" y="1160530"/>
                </a:lnTo>
                <a:close/>
                <a:moveTo>
                  <a:pt x="5532073" y="179783"/>
                </a:moveTo>
                <a:lnTo>
                  <a:pt x="6512819" y="1160530"/>
                </a:lnTo>
                <a:lnTo>
                  <a:pt x="5532073" y="2141277"/>
                </a:lnTo>
                <a:lnTo>
                  <a:pt x="4551324" y="1160530"/>
                </a:lnTo>
                <a:close/>
                <a:moveTo>
                  <a:pt x="3323540" y="179783"/>
                </a:moveTo>
                <a:lnTo>
                  <a:pt x="4304287" y="1160530"/>
                </a:lnTo>
                <a:lnTo>
                  <a:pt x="3323540" y="2141277"/>
                </a:lnTo>
                <a:lnTo>
                  <a:pt x="2342792" y="1160530"/>
                </a:lnTo>
                <a:close/>
                <a:moveTo>
                  <a:pt x="1115008" y="179783"/>
                </a:moveTo>
                <a:lnTo>
                  <a:pt x="2095755" y="1160530"/>
                </a:lnTo>
                <a:lnTo>
                  <a:pt x="1115008" y="2141277"/>
                </a:lnTo>
                <a:lnTo>
                  <a:pt x="134260" y="1160530"/>
                </a:lnTo>
                <a:close/>
                <a:moveTo>
                  <a:pt x="12182376" y="179782"/>
                </a:moveTo>
                <a:lnTo>
                  <a:pt x="12191999" y="189405"/>
                </a:lnTo>
                <a:lnTo>
                  <a:pt x="12191999" y="2131652"/>
                </a:lnTo>
                <a:lnTo>
                  <a:pt x="12182376" y="2141275"/>
                </a:lnTo>
                <a:lnTo>
                  <a:pt x="11201628" y="1160529"/>
                </a:lnTo>
                <a:close/>
                <a:moveTo>
                  <a:pt x="9949130" y="179782"/>
                </a:moveTo>
                <a:lnTo>
                  <a:pt x="10929877" y="1160530"/>
                </a:lnTo>
                <a:lnTo>
                  <a:pt x="9949130" y="2141275"/>
                </a:lnTo>
                <a:lnTo>
                  <a:pt x="8968382" y="1160530"/>
                </a:lnTo>
                <a:close/>
                <a:moveTo>
                  <a:pt x="10098921" y="0"/>
                </a:moveTo>
                <a:lnTo>
                  <a:pt x="12007870" y="0"/>
                </a:lnTo>
                <a:lnTo>
                  <a:pt x="12034143" y="26273"/>
                </a:lnTo>
                <a:lnTo>
                  <a:pt x="11053396" y="1007020"/>
                </a:lnTo>
                <a:lnTo>
                  <a:pt x="10072648" y="26273"/>
                </a:lnTo>
                <a:close/>
                <a:moveTo>
                  <a:pt x="7890389" y="0"/>
                </a:moveTo>
                <a:lnTo>
                  <a:pt x="9799338" y="0"/>
                </a:lnTo>
                <a:lnTo>
                  <a:pt x="9825611" y="26273"/>
                </a:lnTo>
                <a:lnTo>
                  <a:pt x="8844864" y="1007020"/>
                </a:lnTo>
                <a:lnTo>
                  <a:pt x="7864116" y="26273"/>
                </a:lnTo>
                <a:close/>
                <a:moveTo>
                  <a:pt x="5681864" y="0"/>
                </a:moveTo>
                <a:lnTo>
                  <a:pt x="7590806" y="0"/>
                </a:lnTo>
                <a:lnTo>
                  <a:pt x="7617079" y="26273"/>
                </a:lnTo>
                <a:lnTo>
                  <a:pt x="6636339" y="1007020"/>
                </a:lnTo>
                <a:lnTo>
                  <a:pt x="5655591" y="26273"/>
                </a:lnTo>
                <a:close/>
                <a:moveTo>
                  <a:pt x="3473334" y="0"/>
                </a:moveTo>
                <a:lnTo>
                  <a:pt x="5382281" y="0"/>
                </a:lnTo>
                <a:lnTo>
                  <a:pt x="5408554" y="26274"/>
                </a:lnTo>
                <a:lnTo>
                  <a:pt x="4427806" y="1007020"/>
                </a:lnTo>
                <a:lnTo>
                  <a:pt x="3447060" y="26274"/>
                </a:lnTo>
                <a:close/>
                <a:moveTo>
                  <a:pt x="1264801" y="0"/>
                </a:moveTo>
                <a:lnTo>
                  <a:pt x="3173749" y="0"/>
                </a:lnTo>
                <a:lnTo>
                  <a:pt x="3200023" y="26274"/>
                </a:lnTo>
                <a:lnTo>
                  <a:pt x="2219276" y="1007020"/>
                </a:lnTo>
                <a:lnTo>
                  <a:pt x="1238527" y="26274"/>
                </a:lnTo>
                <a:close/>
                <a:moveTo>
                  <a:pt x="0" y="0"/>
                </a:moveTo>
                <a:lnTo>
                  <a:pt x="965216" y="0"/>
                </a:lnTo>
                <a:lnTo>
                  <a:pt x="991490" y="26274"/>
                </a:lnTo>
                <a:lnTo>
                  <a:pt x="10744" y="1007021"/>
                </a:lnTo>
                <a:lnTo>
                  <a:pt x="0" y="9962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58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873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2634E82-9DE3-4223-A15F-5A164AD987FB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FAEA46E-E59A-4542-8B95-8481B55D17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13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746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132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xmlns="" id="{E7E1C366-622C-4258-9753-26AABF54CF12}"/>
              </a:ext>
            </a:extLst>
          </p:cNvPr>
          <p:cNvSpPr/>
          <p:nvPr userDrawn="1"/>
        </p:nvSpPr>
        <p:spPr>
          <a:xfrm>
            <a:off x="6842775" y="17770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xmlns="" id="{E37D4E8D-7F93-45C0-8383-A68159D02D5D}"/>
              </a:ext>
            </a:extLst>
          </p:cNvPr>
          <p:cNvSpPr/>
          <p:nvPr userDrawn="1"/>
        </p:nvSpPr>
        <p:spPr>
          <a:xfrm>
            <a:off x="777225" y="17572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xmlns="" id="{07AAD900-5C8A-46EE-8F3F-276E7A823B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5958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xmlns="" id="{3D697A47-3CD1-4E96-9516-FDE670F563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24043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xmlns="" id="{0E0CAB57-9982-4553-B1D9-4D6CC85D7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21939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886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436E6B0-0030-4C24-AF1C-09B7BB3C4770}"/>
              </a:ext>
            </a:extLst>
          </p:cNvPr>
          <p:cNvSpPr/>
          <p:nvPr userDrawn="1"/>
        </p:nvSpPr>
        <p:spPr>
          <a:xfrm>
            <a:off x="0" y="474066"/>
            <a:ext cx="11704301" cy="5909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xmlns="" id="{418006F3-E488-44A0-A59A-E1D3B86006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23314" cy="6858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972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398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4388469D-CBAC-4278-96C5-9EBCCAF5DD50}"/>
              </a:ext>
            </a:extLst>
          </p:cNvPr>
          <p:cNvSpPr/>
          <p:nvPr userDrawn="1"/>
        </p:nvSpPr>
        <p:spPr>
          <a:xfrm>
            <a:off x="6096000" y="837246"/>
            <a:ext cx="6096000" cy="25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4DE17AA3-92FD-4003-9A41-EC77EF819880}"/>
              </a:ext>
            </a:extLst>
          </p:cNvPr>
          <p:cNvGrpSpPr/>
          <p:nvPr userDrawn="1"/>
        </p:nvGrpSpPr>
        <p:grpSpPr>
          <a:xfrm>
            <a:off x="1058291" y="3689597"/>
            <a:ext cx="2892793" cy="3168403"/>
            <a:chOff x="1058291" y="3689597"/>
            <a:chExt cx="2892793" cy="316840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5AC033FD-1852-40D6-99E3-EAE0920A5C2F}"/>
                </a:ext>
              </a:extLst>
            </p:cNvPr>
            <p:cNvSpPr/>
            <p:nvPr userDrawn="1"/>
          </p:nvSpPr>
          <p:spPr>
            <a:xfrm>
              <a:off x="1062769" y="3689597"/>
              <a:ext cx="2885112" cy="3168403"/>
            </a:xfrm>
            <a:custGeom>
              <a:avLst/>
              <a:gdLst>
                <a:gd name="connsiteX0" fmla="*/ 380827 w 2885112"/>
                <a:gd name="connsiteY0" fmla="*/ 0 h 3168403"/>
                <a:gd name="connsiteX1" fmla="*/ 2504286 w 2885112"/>
                <a:gd name="connsiteY1" fmla="*/ 0 h 3168403"/>
                <a:gd name="connsiteX2" fmla="*/ 2885112 w 2885112"/>
                <a:gd name="connsiteY2" fmla="*/ 376422 h 3168403"/>
                <a:gd name="connsiteX3" fmla="*/ 2885112 w 2885112"/>
                <a:gd name="connsiteY3" fmla="*/ 3168403 h 3168403"/>
                <a:gd name="connsiteX4" fmla="*/ 0 w 2885112"/>
                <a:gd name="connsiteY4" fmla="*/ 3168403 h 3168403"/>
                <a:gd name="connsiteX5" fmla="*/ 0 w 2885112"/>
                <a:gd name="connsiteY5" fmla="*/ 376422 h 3168403"/>
                <a:gd name="connsiteX6" fmla="*/ 380827 w 2885112"/>
                <a:gd name="connsiteY6" fmla="*/ 0 h 316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12" h="3168403">
                  <a:moveTo>
                    <a:pt x="380827" y="0"/>
                  </a:moveTo>
                  <a:lnTo>
                    <a:pt x="2504286" y="0"/>
                  </a:lnTo>
                  <a:cubicBezTo>
                    <a:pt x="2714606" y="0"/>
                    <a:pt x="2885112" y="168534"/>
                    <a:pt x="2885112" y="376422"/>
                  </a:cubicBezTo>
                  <a:lnTo>
                    <a:pt x="2885112" y="3168403"/>
                  </a:lnTo>
                  <a:lnTo>
                    <a:pt x="0" y="3168403"/>
                  </a:lnTo>
                  <a:lnTo>
                    <a:pt x="0" y="376422"/>
                  </a:lnTo>
                  <a:cubicBezTo>
                    <a:pt x="57" y="168534"/>
                    <a:pt x="170506" y="0"/>
                    <a:pt x="380827" y="0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60E7AE36-51DF-4A4D-95F3-D16AA8913353}"/>
                </a:ext>
              </a:extLst>
            </p:cNvPr>
            <p:cNvSpPr/>
            <p:nvPr userDrawn="1"/>
          </p:nvSpPr>
          <p:spPr>
            <a:xfrm>
              <a:off x="1101424" y="3719878"/>
              <a:ext cx="2807801" cy="3138121"/>
            </a:xfrm>
            <a:custGeom>
              <a:avLst/>
              <a:gdLst>
                <a:gd name="connsiteX0" fmla="*/ 379798 w 2807801"/>
                <a:gd name="connsiteY0" fmla="*/ 0 h 3138121"/>
                <a:gd name="connsiteX1" fmla="*/ 2428003 w 2807801"/>
                <a:gd name="connsiteY1" fmla="*/ 0 h 3138121"/>
                <a:gd name="connsiteX2" fmla="*/ 2807801 w 2807801"/>
                <a:gd name="connsiteY2" fmla="*/ 376422 h 3138121"/>
                <a:gd name="connsiteX3" fmla="*/ 2807801 w 2807801"/>
                <a:gd name="connsiteY3" fmla="*/ 3138121 h 3138121"/>
                <a:gd name="connsiteX4" fmla="*/ 0 w 2807801"/>
                <a:gd name="connsiteY4" fmla="*/ 3138121 h 3138121"/>
                <a:gd name="connsiteX5" fmla="*/ 0 w 2807801"/>
                <a:gd name="connsiteY5" fmla="*/ 376422 h 3138121"/>
                <a:gd name="connsiteX6" fmla="*/ 379798 w 2807801"/>
                <a:gd name="connsiteY6" fmla="*/ 0 h 31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801" h="3138121">
                  <a:moveTo>
                    <a:pt x="379798" y="0"/>
                  </a:moveTo>
                  <a:lnTo>
                    <a:pt x="2428003" y="0"/>
                  </a:lnTo>
                  <a:cubicBezTo>
                    <a:pt x="2637756" y="0"/>
                    <a:pt x="2807801" y="168533"/>
                    <a:pt x="2807801" y="376422"/>
                  </a:cubicBezTo>
                  <a:lnTo>
                    <a:pt x="2807801" y="3138121"/>
                  </a:lnTo>
                  <a:lnTo>
                    <a:pt x="0" y="3138121"/>
                  </a:lnTo>
                  <a:lnTo>
                    <a:pt x="0" y="376422"/>
                  </a:lnTo>
                  <a:cubicBezTo>
                    <a:pt x="0" y="168533"/>
                    <a:pt x="170045" y="0"/>
                    <a:pt x="379798" y="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xmlns="" id="{063AE936-DFE4-4DD0-A62C-1EAE232B97BD}"/>
                </a:ext>
              </a:extLst>
            </p:cNvPr>
            <p:cNvSpPr/>
            <p:nvPr/>
          </p:nvSpPr>
          <p:spPr>
            <a:xfrm>
              <a:off x="1058801" y="4510882"/>
              <a:ext cx="20187" cy="19671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xmlns="" id="{88C0DAA8-A60D-4797-A50D-3B59489A8922}"/>
                </a:ext>
              </a:extLst>
            </p:cNvPr>
            <p:cNvSpPr/>
            <p:nvPr/>
          </p:nvSpPr>
          <p:spPr>
            <a:xfrm>
              <a:off x="1058801" y="4932953"/>
              <a:ext cx="28182" cy="39235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xmlns="" id="{9E936F18-65C6-44D9-8BE4-E13C62005A59}"/>
                </a:ext>
              </a:extLst>
            </p:cNvPr>
            <p:cNvSpPr/>
            <p:nvPr/>
          </p:nvSpPr>
          <p:spPr>
            <a:xfrm>
              <a:off x="1058858" y="4961137"/>
              <a:ext cx="15935" cy="32856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xmlns="" id="{CDE1CBFD-B36F-4476-AD66-FE5689C99FEA}"/>
                </a:ext>
              </a:extLst>
            </p:cNvPr>
            <p:cNvSpPr/>
            <p:nvPr/>
          </p:nvSpPr>
          <p:spPr>
            <a:xfrm>
              <a:off x="1058291" y="5456869"/>
              <a:ext cx="28182" cy="39235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xmlns="" id="{54A97323-642E-4873-8ECB-8C82C47BBCE7}"/>
                </a:ext>
              </a:extLst>
            </p:cNvPr>
            <p:cNvSpPr/>
            <p:nvPr/>
          </p:nvSpPr>
          <p:spPr>
            <a:xfrm>
              <a:off x="1058291" y="5485053"/>
              <a:ext cx="15935" cy="32856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xmlns="" id="{E6FC4392-B579-420D-977D-05F6BAF6A444}"/>
                </a:ext>
              </a:extLst>
            </p:cNvPr>
            <p:cNvSpPr/>
            <p:nvPr/>
          </p:nvSpPr>
          <p:spPr>
            <a:xfrm>
              <a:off x="3922902" y="5064570"/>
              <a:ext cx="28182" cy="63500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xmlns="" id="{213C0B4A-1837-4C1B-8D1B-BC1615210485}"/>
                </a:ext>
              </a:extLst>
            </p:cNvPr>
            <p:cNvSpPr/>
            <p:nvPr/>
          </p:nvSpPr>
          <p:spPr>
            <a:xfrm>
              <a:off x="3935149" y="5110218"/>
              <a:ext cx="15935" cy="53174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xmlns="" id="{DFD69AD1-88C6-4D8A-BB4E-CE2C94AF1EBC}"/>
                </a:ext>
              </a:extLst>
            </p:cNvPr>
            <p:cNvSpPr/>
            <p:nvPr/>
          </p:nvSpPr>
          <p:spPr>
            <a:xfrm>
              <a:off x="3928288" y="6392988"/>
              <a:ext cx="22796" cy="43517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xmlns="" id="{4747B958-0380-4C5F-8DEC-8D7F6B25907D}"/>
                </a:ext>
              </a:extLst>
            </p:cNvPr>
            <p:cNvSpPr/>
            <p:nvPr/>
          </p:nvSpPr>
          <p:spPr>
            <a:xfrm>
              <a:off x="3938156" y="6424233"/>
              <a:ext cx="12928" cy="36439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69006DBA-4DAA-453A-A2AC-FF4A9322F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879" y="3808481"/>
              <a:ext cx="134198" cy="1341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23506713-2F55-452F-ABB6-47225E2D89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267" y="3816868"/>
              <a:ext cx="117423" cy="117423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5175F06E-27A9-46A4-B02C-A49E59D17DC3}"/>
                </a:ext>
              </a:extLst>
            </p:cNvPr>
            <p:cNvSpPr/>
            <p:nvPr/>
          </p:nvSpPr>
          <p:spPr>
            <a:xfrm>
              <a:off x="3016958" y="3846560"/>
              <a:ext cx="58040" cy="58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E28FA69B-57D7-4705-A140-F90E5220C72E}"/>
                </a:ext>
              </a:extLst>
            </p:cNvPr>
            <p:cNvSpPr/>
            <p:nvPr/>
          </p:nvSpPr>
          <p:spPr>
            <a:xfrm>
              <a:off x="3030585" y="3860187"/>
              <a:ext cx="30788" cy="3078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xmlns="" id="{80E59088-2E8C-41FA-BAB8-F9EEF100122A}"/>
                </a:ext>
              </a:extLst>
            </p:cNvPr>
            <p:cNvSpPr/>
            <p:nvPr userDrawn="1"/>
          </p:nvSpPr>
          <p:spPr>
            <a:xfrm flipH="1">
              <a:off x="1060804" y="4534334"/>
              <a:ext cx="10717" cy="149811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5066A938-5524-4BC2-9E71-604DA7247A54}"/>
              </a:ext>
            </a:extLst>
          </p:cNvPr>
          <p:cNvGrpSpPr/>
          <p:nvPr userDrawn="1"/>
        </p:nvGrpSpPr>
        <p:grpSpPr>
          <a:xfrm>
            <a:off x="8332411" y="0"/>
            <a:ext cx="2885112" cy="2622090"/>
            <a:chOff x="833153" y="6858000"/>
            <a:chExt cx="2885112" cy="262209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974D21A-C01F-4B09-AA57-1A00734860AA}"/>
                </a:ext>
              </a:extLst>
            </p:cNvPr>
            <p:cNvSpPr/>
            <p:nvPr/>
          </p:nvSpPr>
          <p:spPr>
            <a:xfrm>
              <a:off x="833153" y="6858000"/>
              <a:ext cx="2885112" cy="2622090"/>
            </a:xfrm>
            <a:custGeom>
              <a:avLst/>
              <a:gdLst>
                <a:gd name="connsiteX0" fmla="*/ 0 w 2885112"/>
                <a:gd name="connsiteY0" fmla="*/ 0 h 2622090"/>
                <a:gd name="connsiteX1" fmla="*/ 2885112 w 2885112"/>
                <a:gd name="connsiteY1" fmla="*/ 0 h 2622090"/>
                <a:gd name="connsiteX2" fmla="*/ 2885112 w 2885112"/>
                <a:gd name="connsiteY2" fmla="*/ 2245726 h 2622090"/>
                <a:gd name="connsiteX3" fmla="*/ 2504286 w 2885112"/>
                <a:gd name="connsiteY3" fmla="*/ 2622090 h 2622090"/>
                <a:gd name="connsiteX4" fmla="*/ 380827 w 2885112"/>
                <a:gd name="connsiteY4" fmla="*/ 2622090 h 2622090"/>
                <a:gd name="connsiteX5" fmla="*/ 0 w 2885112"/>
                <a:gd name="connsiteY5" fmla="*/ 2245668 h 262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5112" h="2622090">
                  <a:moveTo>
                    <a:pt x="0" y="0"/>
                  </a:moveTo>
                  <a:lnTo>
                    <a:pt x="2885112" y="0"/>
                  </a:lnTo>
                  <a:lnTo>
                    <a:pt x="2885112" y="2245726"/>
                  </a:lnTo>
                  <a:cubicBezTo>
                    <a:pt x="2885055" y="2453556"/>
                    <a:pt x="2714549" y="2622090"/>
                    <a:pt x="2504286" y="2622090"/>
                  </a:cubicBezTo>
                  <a:lnTo>
                    <a:pt x="380827" y="2622090"/>
                  </a:lnTo>
                  <a:cubicBezTo>
                    <a:pt x="170506" y="2622090"/>
                    <a:pt x="0" y="2453556"/>
                    <a:pt x="0" y="2245668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1E48AAE3-B835-49A5-9A47-DE6EBCD7733E}"/>
                </a:ext>
              </a:extLst>
            </p:cNvPr>
            <p:cNvSpPr/>
            <p:nvPr/>
          </p:nvSpPr>
          <p:spPr>
            <a:xfrm>
              <a:off x="871808" y="6858000"/>
              <a:ext cx="2807801" cy="2591752"/>
            </a:xfrm>
            <a:custGeom>
              <a:avLst/>
              <a:gdLst>
                <a:gd name="connsiteX0" fmla="*/ 0 w 2807801"/>
                <a:gd name="connsiteY0" fmla="*/ 0 h 2591752"/>
                <a:gd name="connsiteX1" fmla="*/ 2807801 w 2807801"/>
                <a:gd name="connsiteY1" fmla="*/ 0 h 2591752"/>
                <a:gd name="connsiteX2" fmla="*/ 2807801 w 2807801"/>
                <a:gd name="connsiteY2" fmla="*/ 2215388 h 2591752"/>
                <a:gd name="connsiteX3" fmla="*/ 2428061 w 2807801"/>
                <a:gd name="connsiteY3" fmla="*/ 2591752 h 2591752"/>
                <a:gd name="connsiteX4" fmla="*/ 379798 w 2807801"/>
                <a:gd name="connsiteY4" fmla="*/ 2591752 h 2591752"/>
                <a:gd name="connsiteX5" fmla="*/ 0 w 2807801"/>
                <a:gd name="connsiteY5" fmla="*/ 2215332 h 259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7801" h="2591752">
                  <a:moveTo>
                    <a:pt x="0" y="0"/>
                  </a:moveTo>
                  <a:lnTo>
                    <a:pt x="2807801" y="0"/>
                  </a:lnTo>
                  <a:lnTo>
                    <a:pt x="2807801" y="2215388"/>
                  </a:lnTo>
                  <a:cubicBezTo>
                    <a:pt x="2807801" y="2423218"/>
                    <a:pt x="2637756" y="2591752"/>
                    <a:pt x="2428061" y="2591752"/>
                  </a:cubicBezTo>
                  <a:lnTo>
                    <a:pt x="379798" y="2591752"/>
                  </a:lnTo>
                  <a:cubicBezTo>
                    <a:pt x="170045" y="2591752"/>
                    <a:pt x="0" y="2423218"/>
                    <a:pt x="0" y="2215332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xmlns="" id="{28246CD8-4F7B-49F9-A0E7-A3D2C7826A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38563" y="1"/>
            <a:ext cx="2672808" cy="2493421"/>
          </a:xfrm>
          <a:custGeom>
            <a:avLst/>
            <a:gdLst>
              <a:gd name="connsiteX0" fmla="*/ 0 w 2672808"/>
              <a:gd name="connsiteY0" fmla="*/ 0 h 2493421"/>
              <a:gd name="connsiteX1" fmla="*/ 2672808 w 2672808"/>
              <a:gd name="connsiteY1" fmla="*/ 0 h 2493421"/>
              <a:gd name="connsiteX2" fmla="*/ 2672808 w 2672808"/>
              <a:gd name="connsiteY2" fmla="*/ 2221227 h 2493421"/>
              <a:gd name="connsiteX3" fmla="*/ 2385313 w 2672808"/>
              <a:gd name="connsiteY3" fmla="*/ 2493421 h 2493421"/>
              <a:gd name="connsiteX4" fmla="*/ 287495 w 2672808"/>
              <a:gd name="connsiteY4" fmla="*/ 2493421 h 2493421"/>
              <a:gd name="connsiteX5" fmla="*/ 0 w 2672808"/>
              <a:gd name="connsiteY5" fmla="*/ 2221227 h 24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2808" h="2493421">
                <a:moveTo>
                  <a:pt x="0" y="0"/>
                </a:moveTo>
                <a:lnTo>
                  <a:pt x="2672808" y="0"/>
                </a:lnTo>
                <a:lnTo>
                  <a:pt x="2672808" y="2221227"/>
                </a:lnTo>
                <a:cubicBezTo>
                  <a:pt x="2672808" y="2371557"/>
                  <a:pt x="2544095" y="2493421"/>
                  <a:pt x="2385313" y="2493421"/>
                </a:cubicBezTo>
                <a:lnTo>
                  <a:pt x="287495" y="2493421"/>
                </a:lnTo>
                <a:cubicBezTo>
                  <a:pt x="128714" y="2493421"/>
                  <a:pt x="0" y="2371557"/>
                  <a:pt x="0" y="22212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xmlns="" id="{A2ECC6F6-A4A0-4672-8659-27C1C16408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8921" y="3818265"/>
            <a:ext cx="2672808" cy="3039735"/>
          </a:xfrm>
          <a:custGeom>
            <a:avLst/>
            <a:gdLst>
              <a:gd name="connsiteX0" fmla="*/ 287495 w 2672808"/>
              <a:gd name="connsiteY0" fmla="*/ 0 h 3039735"/>
              <a:gd name="connsiteX1" fmla="*/ 542049 w 2672808"/>
              <a:gd name="connsiteY1" fmla="*/ 0 h 3039735"/>
              <a:gd name="connsiteX2" fmla="*/ 566725 w 2672808"/>
              <a:gd name="connsiteY2" fmla="*/ 23363 h 3039735"/>
              <a:gd name="connsiteX3" fmla="*/ 757670 w 2672808"/>
              <a:gd name="connsiteY3" fmla="*/ 204146 h 3039735"/>
              <a:gd name="connsiteX4" fmla="*/ 1903160 w 2672808"/>
              <a:gd name="connsiteY4" fmla="*/ 204146 h 3039735"/>
              <a:gd name="connsiteX5" fmla="*/ 2094105 w 2672808"/>
              <a:gd name="connsiteY5" fmla="*/ 23363 h 3039735"/>
              <a:gd name="connsiteX6" fmla="*/ 2118781 w 2672808"/>
              <a:gd name="connsiteY6" fmla="*/ 0 h 3039735"/>
              <a:gd name="connsiteX7" fmla="*/ 2385313 w 2672808"/>
              <a:gd name="connsiteY7" fmla="*/ 0 h 3039735"/>
              <a:gd name="connsiteX8" fmla="*/ 2672808 w 2672808"/>
              <a:gd name="connsiteY8" fmla="*/ 272193 h 3039735"/>
              <a:gd name="connsiteX9" fmla="*/ 2672808 w 2672808"/>
              <a:gd name="connsiteY9" fmla="*/ 3039735 h 3039735"/>
              <a:gd name="connsiteX10" fmla="*/ 0 w 2672808"/>
              <a:gd name="connsiteY10" fmla="*/ 3039735 h 3039735"/>
              <a:gd name="connsiteX11" fmla="*/ 0 w 2672808"/>
              <a:gd name="connsiteY11" fmla="*/ 272193 h 3039735"/>
              <a:gd name="connsiteX12" fmla="*/ 287495 w 2672808"/>
              <a:gd name="connsiteY12" fmla="*/ 0 h 30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2808" h="3039735">
                <a:moveTo>
                  <a:pt x="287495" y="0"/>
                </a:moveTo>
                <a:lnTo>
                  <a:pt x="542049" y="0"/>
                </a:lnTo>
                <a:cubicBezTo>
                  <a:pt x="555645" y="0"/>
                  <a:pt x="566725" y="10435"/>
                  <a:pt x="566725" y="23363"/>
                </a:cubicBezTo>
                <a:cubicBezTo>
                  <a:pt x="566725" y="123224"/>
                  <a:pt x="652255" y="204146"/>
                  <a:pt x="757670" y="204146"/>
                </a:cubicBezTo>
                <a:lnTo>
                  <a:pt x="1903160" y="204146"/>
                </a:lnTo>
                <a:cubicBezTo>
                  <a:pt x="2008635" y="204146"/>
                  <a:pt x="2094105" y="123168"/>
                  <a:pt x="2094105" y="23363"/>
                </a:cubicBezTo>
                <a:cubicBezTo>
                  <a:pt x="2094105" y="10491"/>
                  <a:pt x="2105125" y="0"/>
                  <a:pt x="2118781" y="0"/>
                </a:cubicBezTo>
                <a:lnTo>
                  <a:pt x="2385313" y="0"/>
                </a:lnTo>
                <a:cubicBezTo>
                  <a:pt x="2544095" y="0"/>
                  <a:pt x="2672808" y="121864"/>
                  <a:pt x="2672808" y="272193"/>
                </a:cubicBezTo>
                <a:lnTo>
                  <a:pt x="2672808" y="3039735"/>
                </a:lnTo>
                <a:lnTo>
                  <a:pt x="0" y="3039735"/>
                </a:lnTo>
                <a:lnTo>
                  <a:pt x="0" y="272193"/>
                </a:lnTo>
                <a:cubicBezTo>
                  <a:pt x="0" y="121864"/>
                  <a:pt x="128714" y="0"/>
                  <a:pt x="287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397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458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AE6C28-A080-4420-92C4-3AC673E4DAE1}"/>
              </a:ext>
            </a:extLst>
          </p:cNvPr>
          <p:cNvSpPr/>
          <p:nvPr userDrawn="1"/>
        </p:nvSpPr>
        <p:spPr>
          <a:xfrm>
            <a:off x="0" y="2253343"/>
            <a:ext cx="12192000" cy="235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xmlns="" id="{DA6378AF-10CF-415A-9A2B-A4DF0CDD2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8571" y="1580606"/>
            <a:ext cx="9945150" cy="3696788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679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677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122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04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81176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5633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4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5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1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9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0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1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94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96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21" Type="http://schemas.openxmlformats.org/officeDocument/2006/relationships/image" Target="../media/image42.png"/><Relationship Id="rId34" Type="http://schemas.openxmlformats.org/officeDocument/2006/relationships/image" Target="../media/image32.svg"/><Relationship Id="rId7" Type="http://schemas.openxmlformats.org/officeDocument/2006/relationships/image" Target="../media/image35.png"/><Relationship Id="rId12" Type="http://schemas.openxmlformats.org/officeDocument/2006/relationships/image" Target="../media/image10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37.png"/><Relationship Id="rId24" Type="http://schemas.openxmlformats.org/officeDocument/2006/relationships/image" Target="../media/image22.svg"/><Relationship Id="rId32" Type="http://schemas.openxmlformats.org/officeDocument/2006/relationships/image" Target="../media/image30.svg"/><Relationship Id="rId37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26.svg"/><Relationship Id="rId36" Type="http://schemas.openxmlformats.org/officeDocument/2006/relationships/image" Target="../media/image50.png"/><Relationship Id="rId10" Type="http://schemas.openxmlformats.org/officeDocument/2006/relationships/image" Target="../media/image8.svg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2.svg"/><Relationship Id="rId9" Type="http://schemas.openxmlformats.org/officeDocument/2006/relationships/image" Target="../media/image36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45.png"/><Relationship Id="rId30" Type="http://schemas.openxmlformats.org/officeDocument/2006/relationships/image" Target="../media/image28.svg"/><Relationship Id="rId35" Type="http://schemas.openxmlformats.org/officeDocument/2006/relationships/image" Target="../media/image49.png"/><Relationship Id="rId8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8">
            <a:extLst>
              <a:ext uri="{FF2B5EF4-FFF2-40B4-BE49-F238E27FC236}">
                <a16:creationId xmlns:a16="http://schemas.microsoft.com/office/drawing/2014/main" xmlns="" id="{A97B08B2-0DA5-4B7F-A47D-5C15ECFB0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kis on a slope">
            <a:extLst>
              <a:ext uri="{FF2B5EF4-FFF2-40B4-BE49-F238E27FC236}">
                <a16:creationId xmlns:a16="http://schemas.microsoft.com/office/drawing/2014/main" xmlns="" id="{ABA8EC98-D39D-4FDD-BAC2-54C0C40A05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718"/>
            <a:ext cx="12192000" cy="6855282"/>
          </a:xfrm>
          <a:prstGeom prst="rect">
            <a:avLst/>
          </a:prstGeom>
        </p:spPr>
      </p:pic>
      <p:pic>
        <p:nvPicPr>
          <p:cNvPr id="36" name="Picture 20">
            <a:extLst>
              <a:ext uri="{FF2B5EF4-FFF2-40B4-BE49-F238E27FC236}">
                <a16:creationId xmlns:a16="http://schemas.microsoft.com/office/drawing/2014/main" xmlns="" id="{19C770FC-6D2D-4B73-8219-CFEB0B146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22">
            <a:extLst>
              <a:ext uri="{FF2B5EF4-FFF2-40B4-BE49-F238E27FC236}">
                <a16:creationId xmlns:a16="http://schemas.microsoft.com/office/drawing/2014/main" xmlns="" id="{2DD31FDA-BCB5-4B8D-8FB8-8CCF019C9F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12189021" cy="6857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341" y="331005"/>
            <a:ext cx="1587015" cy="6292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62133" y="6043378"/>
            <a:ext cx="2570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Jan 09,2024</a:t>
            </a:r>
            <a:endParaRPr lang="en-GB" sz="2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8390" y="789821"/>
            <a:ext cx="7183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spc="-150" dirty="0" smtClean="0">
                <a:solidFill>
                  <a:srgbClr val="D189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SOUQPASS</a:t>
            </a:r>
            <a:endParaRPr lang="en-GB" sz="3600" b="1" spc="-150" dirty="0">
              <a:solidFill>
                <a:srgbClr val="D189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64526" y="2846717"/>
            <a:ext cx="6799262" cy="2553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91551" y="1489825"/>
            <a:ext cx="7233996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590" y="122621"/>
            <a:ext cx="1161379" cy="44840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1AC72BD-0840-44A0-A3DC-79DA993FF55F}"/>
              </a:ext>
            </a:extLst>
          </p:cNvPr>
          <p:cNvSpPr/>
          <p:nvPr/>
        </p:nvSpPr>
        <p:spPr>
          <a:xfrm>
            <a:off x="889959" y="729441"/>
            <a:ext cx="626893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925" y="491054"/>
            <a:ext cx="5798455" cy="445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Key Aspect/Components of 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Digital Lending:</a:t>
            </a:r>
          </a:p>
        </p:txBody>
      </p:sp>
      <p:grpSp>
        <p:nvGrpSpPr>
          <p:cNvPr id="23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4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2" y="1627001"/>
            <a:ext cx="3187247" cy="364465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431345" y="2502619"/>
            <a:ext cx="6428659" cy="1958402"/>
            <a:chOff x="5327830" y="2537124"/>
            <a:chExt cx="6428659" cy="1958402"/>
          </a:xfrm>
        </p:grpSpPr>
        <p:grpSp>
          <p:nvGrpSpPr>
            <p:cNvPr id="39" name="Group 38"/>
            <p:cNvGrpSpPr/>
            <p:nvPr/>
          </p:nvGrpSpPr>
          <p:grpSpPr>
            <a:xfrm>
              <a:off x="5327830" y="2537124"/>
              <a:ext cx="6428659" cy="1958402"/>
              <a:chOff x="5009966" y="1532519"/>
              <a:chExt cx="6428659" cy="1958402"/>
            </a:xfrm>
          </p:grpSpPr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5017903" y="1532519"/>
                <a:ext cx="315912" cy="315913"/>
                <a:chOff x="1066800" y="2209799"/>
                <a:chExt cx="315279" cy="315280"/>
              </a:xfrm>
            </p:grpSpPr>
            <p:sp>
              <p:nvSpPr>
                <p:cNvPr id="72" name="Shape 796"/>
                <p:cNvSpPr/>
                <p:nvPr/>
              </p:nvSpPr>
              <p:spPr>
                <a:xfrm>
                  <a:off x="1066800" y="2209799"/>
                  <a:ext cx="315279" cy="3152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73" name="Shape 797"/>
                <p:cNvSpPr>
                  <a:spLocks/>
                </p:cNvSpPr>
                <p:nvPr/>
              </p:nvSpPr>
              <p:spPr bwMode="auto">
                <a:xfrm>
                  <a:off x="1139147" y="2295483"/>
                  <a:ext cx="170585" cy="143910"/>
                </a:xfrm>
                <a:custGeom>
                  <a:avLst/>
                  <a:gdLst>
                    <a:gd name="T0" fmla="*/ 85293 w 21600"/>
                    <a:gd name="T1" fmla="*/ 71955 h 21600"/>
                    <a:gd name="T2" fmla="*/ 85293 w 21600"/>
                    <a:gd name="T3" fmla="*/ 71955 h 21600"/>
                    <a:gd name="T4" fmla="*/ 85293 w 21600"/>
                    <a:gd name="T5" fmla="*/ 71955 h 21600"/>
                    <a:gd name="T6" fmla="*/ 85293 w 21600"/>
                    <a:gd name="T7" fmla="*/ 71955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435"/>
                      </a:moveTo>
                      <a:lnTo>
                        <a:pt x="5244" y="21600"/>
                      </a:lnTo>
                      <a:lnTo>
                        <a:pt x="21422" y="1264"/>
                      </a:lnTo>
                      <a:lnTo>
                        <a:pt x="21600" y="0"/>
                      </a:lnTo>
                      <a:lnTo>
                        <a:pt x="5867" y="14435"/>
                      </a:lnTo>
                      <a:lnTo>
                        <a:pt x="0" y="8429"/>
                      </a:lnTo>
                      <a:lnTo>
                        <a:pt x="0" y="144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/>
              <p:cNvGrpSpPr>
                <a:grpSpLocks/>
              </p:cNvGrpSpPr>
              <p:nvPr/>
            </p:nvGrpSpPr>
            <p:grpSpPr bwMode="auto">
              <a:xfrm>
                <a:off x="5017903" y="2050312"/>
                <a:ext cx="315912" cy="315912"/>
                <a:chOff x="1066800" y="3675945"/>
                <a:chExt cx="315279" cy="315279"/>
              </a:xfrm>
            </p:grpSpPr>
            <p:sp>
              <p:nvSpPr>
                <p:cNvPr id="70" name="Shape 811"/>
                <p:cNvSpPr/>
                <p:nvPr/>
              </p:nvSpPr>
              <p:spPr>
                <a:xfrm>
                  <a:off x="1066800" y="3675945"/>
                  <a:ext cx="315279" cy="315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71" name="Shape 812"/>
                <p:cNvSpPr>
                  <a:spLocks/>
                </p:cNvSpPr>
                <p:nvPr/>
              </p:nvSpPr>
              <p:spPr bwMode="auto">
                <a:xfrm>
                  <a:off x="1139147" y="3761629"/>
                  <a:ext cx="170585" cy="143910"/>
                </a:xfrm>
                <a:custGeom>
                  <a:avLst/>
                  <a:gdLst>
                    <a:gd name="T0" fmla="*/ 85293 w 21600"/>
                    <a:gd name="T1" fmla="*/ 71955 h 21600"/>
                    <a:gd name="T2" fmla="*/ 85293 w 21600"/>
                    <a:gd name="T3" fmla="*/ 71955 h 21600"/>
                    <a:gd name="T4" fmla="*/ 85293 w 21600"/>
                    <a:gd name="T5" fmla="*/ 71955 h 21600"/>
                    <a:gd name="T6" fmla="*/ 85293 w 21600"/>
                    <a:gd name="T7" fmla="*/ 71955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435"/>
                      </a:moveTo>
                      <a:lnTo>
                        <a:pt x="5244" y="21600"/>
                      </a:lnTo>
                      <a:lnTo>
                        <a:pt x="21422" y="1264"/>
                      </a:lnTo>
                      <a:lnTo>
                        <a:pt x="21600" y="0"/>
                      </a:lnTo>
                      <a:lnTo>
                        <a:pt x="5867" y="14435"/>
                      </a:lnTo>
                      <a:lnTo>
                        <a:pt x="0" y="8429"/>
                      </a:lnTo>
                      <a:lnTo>
                        <a:pt x="0" y="144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61" name="Text Placeholder 8"/>
              <p:cNvSpPr txBox="1">
                <a:spLocks/>
              </p:cNvSpPr>
              <p:nvPr/>
            </p:nvSpPr>
            <p:spPr bwMode="auto">
              <a:xfrm>
                <a:off x="5421127" y="1552759"/>
                <a:ext cx="3662487" cy="263714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base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Digital Channel – Mobile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App</a:t>
                </a:r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or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Laptop </a:t>
                </a:r>
                <a:endParaRPr lang="en-GB" sz="1400" b="1" dirty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62" name="Group 61"/>
              <p:cNvGrpSpPr>
                <a:grpSpLocks/>
              </p:cNvGrpSpPr>
              <p:nvPr/>
            </p:nvGrpSpPr>
            <p:grpSpPr bwMode="auto">
              <a:xfrm>
                <a:off x="5009966" y="2613452"/>
                <a:ext cx="315912" cy="315912"/>
                <a:chOff x="1066800" y="3675945"/>
                <a:chExt cx="315279" cy="315279"/>
              </a:xfrm>
            </p:grpSpPr>
            <p:sp>
              <p:nvSpPr>
                <p:cNvPr id="68" name="Shape 811"/>
                <p:cNvSpPr/>
                <p:nvPr/>
              </p:nvSpPr>
              <p:spPr>
                <a:xfrm>
                  <a:off x="1066800" y="3675945"/>
                  <a:ext cx="315279" cy="315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69" name="Shape 812"/>
                <p:cNvSpPr>
                  <a:spLocks/>
                </p:cNvSpPr>
                <p:nvPr/>
              </p:nvSpPr>
              <p:spPr bwMode="auto">
                <a:xfrm>
                  <a:off x="1139147" y="3761629"/>
                  <a:ext cx="170585" cy="143910"/>
                </a:xfrm>
                <a:custGeom>
                  <a:avLst/>
                  <a:gdLst>
                    <a:gd name="T0" fmla="*/ 85293 w 21600"/>
                    <a:gd name="T1" fmla="*/ 71955 h 21600"/>
                    <a:gd name="T2" fmla="*/ 85293 w 21600"/>
                    <a:gd name="T3" fmla="*/ 71955 h 21600"/>
                    <a:gd name="T4" fmla="*/ 85293 w 21600"/>
                    <a:gd name="T5" fmla="*/ 71955 h 21600"/>
                    <a:gd name="T6" fmla="*/ 85293 w 21600"/>
                    <a:gd name="T7" fmla="*/ 71955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435"/>
                      </a:moveTo>
                      <a:lnTo>
                        <a:pt x="5244" y="21600"/>
                      </a:lnTo>
                      <a:lnTo>
                        <a:pt x="21422" y="1264"/>
                      </a:lnTo>
                      <a:lnTo>
                        <a:pt x="21600" y="0"/>
                      </a:lnTo>
                      <a:lnTo>
                        <a:pt x="5867" y="14435"/>
                      </a:lnTo>
                      <a:lnTo>
                        <a:pt x="0" y="8429"/>
                      </a:lnTo>
                      <a:lnTo>
                        <a:pt x="0" y="144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63" name="Text Placeholder 8"/>
              <p:cNvSpPr txBox="1">
                <a:spLocks/>
              </p:cNvSpPr>
              <p:nvPr/>
            </p:nvSpPr>
            <p:spPr bwMode="auto">
              <a:xfrm>
                <a:off x="5421127" y="2599168"/>
                <a:ext cx="5044027" cy="34607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base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Focus on Customer Experience &amp; Customer Engagement</a:t>
                </a:r>
              </a:p>
            </p:txBody>
          </p:sp>
          <p:grpSp>
            <p:nvGrpSpPr>
              <p:cNvPr id="64" name="Group 63"/>
              <p:cNvGrpSpPr>
                <a:grpSpLocks/>
              </p:cNvGrpSpPr>
              <p:nvPr/>
            </p:nvGrpSpPr>
            <p:grpSpPr bwMode="auto">
              <a:xfrm>
                <a:off x="5017903" y="3159130"/>
                <a:ext cx="315912" cy="315912"/>
                <a:chOff x="1066800" y="3675945"/>
                <a:chExt cx="315279" cy="315279"/>
              </a:xfrm>
            </p:grpSpPr>
            <p:sp>
              <p:nvSpPr>
                <p:cNvPr id="66" name="Shape 811"/>
                <p:cNvSpPr/>
                <p:nvPr/>
              </p:nvSpPr>
              <p:spPr>
                <a:xfrm>
                  <a:off x="1066800" y="3675945"/>
                  <a:ext cx="315279" cy="3152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50800" tIns="50800" rIns="50800" bIns="50800" anchor="ctr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>
                    <a:latin typeface="+mn-lt"/>
                  </a:endParaRPr>
                </a:p>
              </p:txBody>
            </p:sp>
            <p:sp>
              <p:nvSpPr>
                <p:cNvPr id="67" name="Shape 812"/>
                <p:cNvSpPr>
                  <a:spLocks/>
                </p:cNvSpPr>
                <p:nvPr/>
              </p:nvSpPr>
              <p:spPr bwMode="auto">
                <a:xfrm>
                  <a:off x="1139147" y="3761629"/>
                  <a:ext cx="170585" cy="143910"/>
                </a:xfrm>
                <a:custGeom>
                  <a:avLst/>
                  <a:gdLst>
                    <a:gd name="T0" fmla="*/ 85293 w 21600"/>
                    <a:gd name="T1" fmla="*/ 71955 h 21600"/>
                    <a:gd name="T2" fmla="*/ 85293 w 21600"/>
                    <a:gd name="T3" fmla="*/ 71955 h 21600"/>
                    <a:gd name="T4" fmla="*/ 85293 w 21600"/>
                    <a:gd name="T5" fmla="*/ 71955 h 21600"/>
                    <a:gd name="T6" fmla="*/ 85293 w 21600"/>
                    <a:gd name="T7" fmla="*/ 71955 h 21600"/>
                    <a:gd name="T8" fmla="*/ 0 60000 65536"/>
                    <a:gd name="T9" fmla="*/ 5898240 60000 65536"/>
                    <a:gd name="T10" fmla="*/ 11796480 60000 65536"/>
                    <a:gd name="T11" fmla="*/ 1769472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4435"/>
                      </a:moveTo>
                      <a:lnTo>
                        <a:pt x="5244" y="21600"/>
                      </a:lnTo>
                      <a:lnTo>
                        <a:pt x="21422" y="1264"/>
                      </a:lnTo>
                      <a:lnTo>
                        <a:pt x="21600" y="0"/>
                      </a:lnTo>
                      <a:lnTo>
                        <a:pt x="5867" y="14435"/>
                      </a:lnTo>
                      <a:lnTo>
                        <a:pt x="0" y="8429"/>
                      </a:lnTo>
                      <a:lnTo>
                        <a:pt x="0" y="144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65" name="Text Placeholder 8"/>
              <p:cNvSpPr txBox="1">
                <a:spLocks/>
              </p:cNvSpPr>
              <p:nvPr/>
            </p:nvSpPr>
            <p:spPr bwMode="auto">
              <a:xfrm>
                <a:off x="5429065" y="3144846"/>
                <a:ext cx="6009560" cy="346075"/>
              </a:xfrm>
              <a:prstGeom prst="rect">
                <a:avLst/>
              </a:prstGeom>
            </p:spPr>
            <p:txBody>
              <a:bodyPr anchor="ctr"/>
              <a:lstStyle>
                <a:defPPr>
                  <a:defRPr lang="en-US"/>
                </a:defPPr>
                <a:lvl1pPr marL="0" algn="ct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 fontAlgn="base">
                  <a:defRPr/>
                </a:pPr>
                <a:r>
                  <a:rPr 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Seamless</a:t>
                </a:r>
              </a:p>
            </p:txBody>
          </p:sp>
        </p:grpSp>
        <p:sp>
          <p:nvSpPr>
            <p:cNvPr id="45" name="Text Placeholder 8"/>
            <p:cNvSpPr txBox="1">
              <a:spLocks/>
            </p:cNvSpPr>
            <p:nvPr/>
          </p:nvSpPr>
          <p:spPr bwMode="auto">
            <a:xfrm>
              <a:off x="5724171" y="3082099"/>
              <a:ext cx="3662487" cy="263714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Use of Digitized Data</a:t>
              </a:r>
              <a:endParaRPr lang="en-GB" sz="1400" b="1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8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435863" y="6623654"/>
            <a:ext cx="2890130" cy="20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719" y="1240544"/>
            <a:ext cx="880566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We </a:t>
            </a:r>
            <a:r>
              <a:rPr lang="en-US" dirty="0" smtClean="0"/>
              <a:t>have collateral-free </a:t>
            </a:r>
            <a:r>
              <a:rPr lang="en-US" dirty="0"/>
              <a:t>financial services to a diverse range of MSMEs and informal groups. Leveraging </a:t>
            </a:r>
            <a:r>
              <a:rPr lang="en-US" dirty="0" err="1"/>
              <a:t>Michu</a:t>
            </a:r>
            <a:r>
              <a:rPr lang="en-US" dirty="0"/>
              <a:t>, our digital loan platform, we aim to unlock new opportunities for these underserved segments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Proposal Details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1. Targeted Financial Inclusion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/>
              <a:t>Our collaboration focuses on extending financial inclusivity to different types of MSMEs and informal groups</a:t>
            </a:r>
            <a:r>
              <a:rPr lang="en-US" dirty="0" smtClean="0"/>
              <a:t>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2. Collateral-Free Financing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/>
              <a:t>With </a:t>
            </a:r>
            <a:r>
              <a:rPr lang="en-US" dirty="0" err="1"/>
              <a:t>Michu</a:t>
            </a:r>
            <a:r>
              <a:rPr lang="en-US" dirty="0"/>
              <a:t>, we offer collateral-free loans, ensuring accessibility and convenience</a:t>
            </a:r>
            <a:r>
              <a:rPr lang="en-US" dirty="0" smtClean="0"/>
              <a:t>.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3. Digital Empowerment</a:t>
            </a:r>
            <a:r>
              <a:rPr lang="en-US" b="1" dirty="0" smtClean="0"/>
              <a:t>: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dirty="0" err="1"/>
              <a:t>Michu's</a:t>
            </a:r>
            <a:r>
              <a:rPr lang="en-US" dirty="0"/>
              <a:t> digital platform streamlines the loan process, making it efficient and user-friendly.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8" y="210748"/>
            <a:ext cx="1920939" cy="725000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="" xmlns:a16="http://schemas.microsoft.com/office/drawing/2014/main" id="{6B6E635C-FCAF-2CC6-E282-6F920762DA6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34380" y="2224903"/>
            <a:ext cx="3085346" cy="5301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t="84310" b="-1"/>
          <a:stretch/>
        </p:blipFill>
        <p:spPr>
          <a:xfrm>
            <a:off x="7894801" y="6238232"/>
            <a:ext cx="4288933" cy="6197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08" y="210748"/>
            <a:ext cx="1199105" cy="4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1061123" y="6476460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13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148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 rot="18403630">
            <a:off x="8025766" y="2635054"/>
            <a:ext cx="39984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accent2"/>
                </a:solidFill>
              </a:rPr>
              <a:t>What do you know About </a:t>
            </a:r>
            <a:r>
              <a:rPr lang="en-GB" sz="3600" b="1" dirty="0" err="1" smtClean="0">
                <a:solidFill>
                  <a:srgbClr val="00B0F0"/>
                </a:solidFill>
              </a:rPr>
              <a:t>Souq</a:t>
            </a:r>
            <a:r>
              <a:rPr lang="en-GB" sz="3600" b="1" dirty="0" smtClean="0">
                <a:solidFill>
                  <a:srgbClr val="00B0F0"/>
                </a:solidFill>
              </a:rPr>
              <a:t> pass?</a:t>
            </a:r>
            <a:endParaRPr lang="en-GB" sz="3600" b="1" dirty="0">
              <a:solidFill>
                <a:srgbClr val="00B0F0"/>
              </a:solidFill>
            </a:endParaRPr>
          </a:p>
        </p:txBody>
      </p:sp>
      <p:pic>
        <p:nvPicPr>
          <p:cNvPr id="2050" name="Picture 2" descr="Single blue question mark, illustration - Stock Image - F024/4456 - Science  Photo Libra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8" y="710828"/>
            <a:ext cx="7620000" cy="54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221;p14"/>
          <p:cNvGrpSpPr/>
          <p:nvPr/>
        </p:nvGrpSpPr>
        <p:grpSpPr>
          <a:xfrm>
            <a:off x="704865" y="2699471"/>
            <a:ext cx="4247784" cy="4062559"/>
            <a:chOff x="2942335" y="1403508"/>
            <a:chExt cx="3260177" cy="2951424"/>
          </a:xfrm>
        </p:grpSpPr>
        <p:sp>
          <p:nvSpPr>
            <p:cNvPr id="69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chemeClr val="bg1">
                  <a:lumMod val="65000"/>
                </a:schemeClr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chemeClr val="bg1">
                  <a:lumMod val="65000"/>
                </a:schemeClr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6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9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2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4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8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9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0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2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4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6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7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8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0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1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2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8927"/>
              <a:endParaRPr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="" xmlns:a16="http://schemas.microsoft.com/office/drawing/2014/main" id="{697C768D-7C76-4ECB-9066-1603E31C5E8E}"/>
              </a:ext>
            </a:extLst>
          </p:cNvPr>
          <p:cNvSpPr/>
          <p:nvPr/>
        </p:nvSpPr>
        <p:spPr>
          <a:xfrm>
            <a:off x="400382" y="1014199"/>
            <a:ext cx="49809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927">
              <a:lnSpc>
                <a:spcPct val="150000"/>
              </a:lnSpc>
            </a:pPr>
            <a:r>
              <a:rPr lang="en-GB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The </a:t>
            </a:r>
            <a:r>
              <a:rPr lang="en-GB" sz="1600" dirty="0" err="1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Souq</a:t>
            </a:r>
            <a:r>
              <a:rPr lang="en-GB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 Pass </a:t>
            </a:r>
            <a:r>
              <a:rPr lang="en-GB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product is a web application that has digitalized the work of </a:t>
            </a:r>
            <a:r>
              <a:rPr lang="en-US" sz="1600" dirty="0" smtClean="0">
                <a:solidFill>
                  <a:prstClr val="black"/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MSME and Small business </a:t>
            </a:r>
            <a:r>
              <a:rPr lang="en-GB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with </a:t>
            </a:r>
            <a:r>
              <a:rPr lang="en-GB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standing in a group </a:t>
            </a:r>
            <a:r>
              <a:rPr lang="en-GB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with RBF </a:t>
            </a:r>
            <a:r>
              <a:rPr lang="en-GB" sz="16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financial contributions for various purposes</a:t>
            </a:r>
            <a:endParaRPr lang="en-IN" sz="1600" dirty="0">
              <a:solidFill>
                <a:prstClr val="black">
                  <a:lumMod val="95000"/>
                  <a:lumOff val="5000"/>
                </a:prstClr>
              </a:solidFill>
              <a:latin typeface="Arial" pitchFamily="34" charset="0"/>
              <a:ea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9516709" y="1068572"/>
            <a:ext cx="2675291" cy="4253727"/>
            <a:chOff x="4332468" y="1146952"/>
            <a:chExt cx="3527064" cy="5711048"/>
          </a:xfrm>
        </p:grpSpPr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265CF19C-CE61-47EC-8AE3-D5AAFA5E8333}"/>
                </a:ext>
              </a:extLst>
            </p:cNvPr>
            <p:cNvGrpSpPr/>
            <p:nvPr/>
          </p:nvGrpSpPr>
          <p:grpSpPr>
            <a:xfrm>
              <a:off x="4814905" y="2920148"/>
              <a:ext cx="2768606" cy="3937852"/>
              <a:chOff x="7361586" y="1502566"/>
              <a:chExt cx="561293" cy="798341"/>
            </a:xfrm>
          </p:grpSpPr>
          <p:sp>
            <p:nvSpPr>
              <p:cNvPr id="179" name="Freeform: Shape 6">
                <a:extLst>
                  <a:ext uri="{FF2B5EF4-FFF2-40B4-BE49-F238E27FC236}">
                    <a16:creationId xmlns="" xmlns:a16="http://schemas.microsoft.com/office/drawing/2014/main" id="{85BAEC16-ABCA-40C5-922D-68DFFBED908D}"/>
                  </a:ext>
                </a:extLst>
              </p:cNvPr>
              <p:cNvSpPr/>
              <p:nvPr/>
            </p:nvSpPr>
            <p:spPr>
              <a:xfrm>
                <a:off x="7738548" y="1684615"/>
                <a:ext cx="95250" cy="66675"/>
              </a:xfrm>
              <a:custGeom>
                <a:avLst/>
                <a:gdLst>
                  <a:gd name="connsiteX0" fmla="*/ 7144 w 95250"/>
                  <a:gd name="connsiteY0" fmla="*/ 64310 h 66675"/>
                  <a:gd name="connsiteX1" fmla="*/ 83953 w 95250"/>
                  <a:gd name="connsiteY1" fmla="*/ 41488 h 66675"/>
                  <a:gd name="connsiteX2" fmla="*/ 89954 w 95250"/>
                  <a:gd name="connsiteY2" fmla="*/ 30534 h 66675"/>
                  <a:gd name="connsiteX3" fmla="*/ 85592 w 95250"/>
                  <a:gd name="connsiteY3" fmla="*/ 13970 h 66675"/>
                  <a:gd name="connsiteX4" fmla="*/ 80981 w 95250"/>
                  <a:gd name="connsiteY4" fmla="*/ 8132 h 66675"/>
                  <a:gd name="connsiteX5" fmla="*/ 73647 w 95250"/>
                  <a:gd name="connsiteY5" fmla="*/ 7770 h 66675"/>
                  <a:gd name="connsiteX6" fmla="*/ 14706 w 95250"/>
                  <a:gd name="connsiteY6" fmla="*/ 31887 h 66675"/>
                  <a:gd name="connsiteX7" fmla="*/ 9249 w 95250"/>
                  <a:gd name="connsiteY7" fmla="*/ 39402 h 66675"/>
                  <a:gd name="connsiteX8" fmla="*/ 7144 w 95250"/>
                  <a:gd name="connsiteY8" fmla="*/ 6431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50" h="66675">
                    <a:moveTo>
                      <a:pt x="7144" y="64310"/>
                    </a:moveTo>
                    <a:lnTo>
                      <a:pt x="83953" y="41488"/>
                    </a:lnTo>
                    <a:cubicBezTo>
                      <a:pt x="88516" y="40174"/>
                      <a:pt x="91192" y="35316"/>
                      <a:pt x="89954" y="30534"/>
                    </a:cubicBezTo>
                    <a:lnTo>
                      <a:pt x="85592" y="13970"/>
                    </a:lnTo>
                    <a:cubicBezTo>
                      <a:pt x="84915" y="11418"/>
                      <a:pt x="83239" y="9303"/>
                      <a:pt x="80981" y="8132"/>
                    </a:cubicBezTo>
                    <a:cubicBezTo>
                      <a:pt x="78686" y="6951"/>
                      <a:pt x="76038" y="6827"/>
                      <a:pt x="73647" y="7770"/>
                    </a:cubicBezTo>
                    <a:lnTo>
                      <a:pt x="14706" y="31887"/>
                    </a:lnTo>
                    <a:cubicBezTo>
                      <a:pt x="11649" y="33135"/>
                      <a:pt x="9525" y="36049"/>
                      <a:pt x="9249" y="39402"/>
                    </a:cubicBezTo>
                    <a:lnTo>
                      <a:pt x="7144" y="64310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0" name="Freeform: Shape 7">
                <a:extLst>
                  <a:ext uri="{FF2B5EF4-FFF2-40B4-BE49-F238E27FC236}">
                    <a16:creationId xmlns="" xmlns:a16="http://schemas.microsoft.com/office/drawing/2014/main" id="{8DA094F1-6DC3-4E76-81EB-418F9E6272B7}"/>
                  </a:ext>
                </a:extLst>
              </p:cNvPr>
              <p:cNvSpPr/>
              <p:nvPr/>
            </p:nvSpPr>
            <p:spPr>
              <a:xfrm>
                <a:off x="7681232" y="1520035"/>
                <a:ext cx="161925" cy="219075"/>
              </a:xfrm>
              <a:custGeom>
                <a:avLst/>
                <a:gdLst>
                  <a:gd name="connsiteX0" fmla="*/ 83948 w 161925"/>
                  <a:gd name="connsiteY0" fmla="*/ 7767 h 219075"/>
                  <a:gd name="connsiteX1" fmla="*/ 153033 w 161925"/>
                  <a:gd name="connsiteY1" fmla="*/ 113227 h 219075"/>
                  <a:gd name="connsiteX2" fmla="*/ 139441 w 161925"/>
                  <a:gd name="connsiteY2" fmla="*/ 150651 h 219075"/>
                  <a:gd name="connsiteX3" fmla="*/ 139689 w 161925"/>
                  <a:gd name="connsiteY3" fmla="*/ 150527 h 219075"/>
                  <a:gd name="connsiteX4" fmla="*/ 149414 w 161925"/>
                  <a:gd name="connsiteY4" fmla="*/ 195885 h 219075"/>
                  <a:gd name="connsiteX5" fmla="*/ 90302 w 161925"/>
                  <a:gd name="connsiteY5" fmla="*/ 217802 h 219075"/>
                  <a:gd name="connsiteX6" fmla="*/ 74833 w 161925"/>
                  <a:gd name="connsiteY6" fmla="*/ 184951 h 219075"/>
                  <a:gd name="connsiteX7" fmla="*/ 74833 w 161925"/>
                  <a:gd name="connsiteY7" fmla="*/ 184951 h 219075"/>
                  <a:gd name="connsiteX8" fmla="*/ 7882 w 161925"/>
                  <a:gd name="connsiteY8" fmla="*/ 108494 h 219075"/>
                  <a:gd name="connsiteX9" fmla="*/ 83948 w 161925"/>
                  <a:gd name="connsiteY9" fmla="*/ 776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219075">
                    <a:moveTo>
                      <a:pt x="83948" y="7767"/>
                    </a:moveTo>
                    <a:cubicBezTo>
                      <a:pt x="133774" y="12710"/>
                      <a:pt x="168140" y="32398"/>
                      <a:pt x="153033" y="113227"/>
                    </a:cubicBezTo>
                    <a:cubicBezTo>
                      <a:pt x="150080" y="129020"/>
                      <a:pt x="145242" y="141212"/>
                      <a:pt x="139441" y="150651"/>
                    </a:cubicBezTo>
                    <a:lnTo>
                      <a:pt x="139689" y="150527"/>
                    </a:lnTo>
                    <a:lnTo>
                      <a:pt x="149414" y="195885"/>
                    </a:lnTo>
                    <a:lnTo>
                      <a:pt x="90302" y="217802"/>
                    </a:lnTo>
                    <a:cubicBezTo>
                      <a:pt x="89235" y="187732"/>
                      <a:pt x="74833" y="184951"/>
                      <a:pt x="74833" y="184951"/>
                    </a:cubicBezTo>
                    <a:lnTo>
                      <a:pt x="74833" y="184951"/>
                    </a:lnTo>
                    <a:cubicBezTo>
                      <a:pt x="57393" y="189608"/>
                      <a:pt x="14111" y="192399"/>
                      <a:pt x="7882" y="108494"/>
                    </a:cubicBezTo>
                    <a:cubicBezTo>
                      <a:pt x="1776" y="26474"/>
                      <a:pt x="34114" y="2823"/>
                      <a:pt x="83948" y="7767"/>
                    </a:cubicBezTo>
                    <a:close/>
                  </a:path>
                </a:pathLst>
              </a:custGeom>
              <a:solidFill>
                <a:srgbClr val="FFDAB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1" name="Freeform: Shape 8">
                <a:extLst>
                  <a:ext uri="{FF2B5EF4-FFF2-40B4-BE49-F238E27FC236}">
                    <a16:creationId xmlns="" xmlns:a16="http://schemas.microsoft.com/office/drawing/2014/main" id="{1C90A20E-73D7-46D1-94CE-09677D313920}"/>
                  </a:ext>
                </a:extLst>
              </p:cNvPr>
              <p:cNvSpPr/>
              <p:nvPr/>
            </p:nvSpPr>
            <p:spPr>
              <a:xfrm>
                <a:off x="7687181" y="1502566"/>
                <a:ext cx="180975" cy="190500"/>
              </a:xfrm>
              <a:custGeom>
                <a:avLst/>
                <a:gdLst>
                  <a:gd name="connsiteX0" fmla="*/ 99011 w 180975"/>
                  <a:gd name="connsiteY0" fmla="*/ 8005 h 190500"/>
                  <a:gd name="connsiteX1" fmla="*/ 176097 w 180975"/>
                  <a:gd name="connsiteY1" fmla="*/ 91892 h 190500"/>
                  <a:gd name="connsiteX2" fmla="*/ 143836 w 180975"/>
                  <a:gd name="connsiteY2" fmla="*/ 172302 h 190500"/>
                  <a:gd name="connsiteX3" fmla="*/ 138407 w 180975"/>
                  <a:gd name="connsiteY3" fmla="*/ 189723 h 190500"/>
                  <a:gd name="connsiteX4" fmla="*/ 111155 w 180975"/>
                  <a:gd name="connsiteY4" fmla="*/ 145698 h 190500"/>
                  <a:gd name="connsiteX5" fmla="*/ 92277 w 180975"/>
                  <a:gd name="connsiteY5" fmla="*/ 117438 h 190500"/>
                  <a:gd name="connsiteX6" fmla="*/ 92277 w 180975"/>
                  <a:gd name="connsiteY6" fmla="*/ 117438 h 190500"/>
                  <a:gd name="connsiteX7" fmla="*/ 84533 w 180975"/>
                  <a:gd name="connsiteY7" fmla="*/ 130963 h 190500"/>
                  <a:gd name="connsiteX8" fmla="*/ 76751 w 180975"/>
                  <a:gd name="connsiteY8" fmla="*/ 130192 h 190500"/>
                  <a:gd name="connsiteX9" fmla="*/ 70798 w 180975"/>
                  <a:gd name="connsiteY9" fmla="*/ 61078 h 190500"/>
                  <a:gd name="connsiteX10" fmla="*/ 8590 w 180975"/>
                  <a:gd name="connsiteY10" fmla="*/ 60430 h 190500"/>
                  <a:gd name="connsiteX11" fmla="*/ 99011 w 180975"/>
                  <a:gd name="connsiteY11" fmla="*/ 800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90500">
                    <a:moveTo>
                      <a:pt x="99011" y="8005"/>
                    </a:moveTo>
                    <a:cubicBezTo>
                      <a:pt x="175021" y="15539"/>
                      <a:pt x="177764" y="75023"/>
                      <a:pt x="176097" y="91892"/>
                    </a:cubicBezTo>
                    <a:cubicBezTo>
                      <a:pt x="171163" y="141660"/>
                      <a:pt x="147722" y="161615"/>
                      <a:pt x="143836" y="172302"/>
                    </a:cubicBezTo>
                    <a:cubicBezTo>
                      <a:pt x="139854" y="183312"/>
                      <a:pt x="138407" y="189723"/>
                      <a:pt x="138407" y="189723"/>
                    </a:cubicBezTo>
                    <a:cubicBezTo>
                      <a:pt x="126814" y="180217"/>
                      <a:pt x="111708" y="161157"/>
                      <a:pt x="111155" y="145698"/>
                    </a:cubicBezTo>
                    <a:cubicBezTo>
                      <a:pt x="122328" y="120476"/>
                      <a:pt x="116975" y="98616"/>
                      <a:pt x="92277" y="117438"/>
                    </a:cubicBezTo>
                    <a:cubicBezTo>
                      <a:pt x="92277" y="117457"/>
                      <a:pt x="92277" y="117438"/>
                      <a:pt x="92277" y="117438"/>
                    </a:cubicBezTo>
                    <a:cubicBezTo>
                      <a:pt x="89286" y="119952"/>
                      <a:pt x="85019" y="126286"/>
                      <a:pt x="84533" y="130963"/>
                    </a:cubicBezTo>
                    <a:lnTo>
                      <a:pt x="76751" y="130192"/>
                    </a:lnTo>
                    <a:cubicBezTo>
                      <a:pt x="83057" y="107570"/>
                      <a:pt x="81742" y="70917"/>
                      <a:pt x="70798" y="61078"/>
                    </a:cubicBezTo>
                    <a:cubicBezTo>
                      <a:pt x="45490" y="38390"/>
                      <a:pt x="14391" y="61002"/>
                      <a:pt x="8590" y="60430"/>
                    </a:cubicBezTo>
                    <a:cubicBezTo>
                      <a:pt x="2789" y="59849"/>
                      <a:pt x="10943" y="-730"/>
                      <a:pt x="99011" y="8005"/>
                    </a:cubicBezTo>
                    <a:close/>
                  </a:path>
                </a:pathLst>
              </a:custGeom>
              <a:solidFill>
                <a:srgbClr val="965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2" name="Freeform: Shape 9">
                <a:extLst>
                  <a:ext uri="{FF2B5EF4-FFF2-40B4-BE49-F238E27FC236}">
                    <a16:creationId xmlns="" xmlns:a16="http://schemas.microsoft.com/office/drawing/2014/main" id="{1D2A2DF7-1162-4413-8102-B053E7941375}"/>
                  </a:ext>
                </a:extLst>
              </p:cNvPr>
              <p:cNvSpPr/>
              <p:nvPr/>
            </p:nvSpPr>
            <p:spPr>
              <a:xfrm>
                <a:off x="7437015" y="1653827"/>
                <a:ext cx="28575" cy="247650"/>
              </a:xfrm>
              <a:custGeom>
                <a:avLst/>
                <a:gdLst>
                  <a:gd name="connsiteX0" fmla="*/ 7144 w 28575"/>
                  <a:gd name="connsiteY0" fmla="*/ 7144 h 247650"/>
                  <a:gd name="connsiteX1" fmla="*/ 24594 w 28575"/>
                  <a:gd name="connsiteY1" fmla="*/ 7144 h 247650"/>
                  <a:gd name="connsiteX2" fmla="*/ 24594 w 28575"/>
                  <a:gd name="connsiteY2" fmla="*/ 242687 h 247650"/>
                  <a:gd name="connsiteX3" fmla="*/ 7144 w 28575"/>
                  <a:gd name="connsiteY3" fmla="*/ 242687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47650">
                    <a:moveTo>
                      <a:pt x="7144" y="7144"/>
                    </a:moveTo>
                    <a:lnTo>
                      <a:pt x="24594" y="7144"/>
                    </a:lnTo>
                    <a:lnTo>
                      <a:pt x="24594" y="242687"/>
                    </a:lnTo>
                    <a:lnTo>
                      <a:pt x="7144" y="242687"/>
                    </a:ln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3" name="Freeform: Shape 10">
                <a:extLst>
                  <a:ext uri="{FF2B5EF4-FFF2-40B4-BE49-F238E27FC236}">
                    <a16:creationId xmlns="" xmlns:a16="http://schemas.microsoft.com/office/drawing/2014/main" id="{D1E02DEE-3E44-4CD1-9161-42C88CCC36BE}"/>
                  </a:ext>
                </a:extLst>
              </p:cNvPr>
              <p:cNvSpPr/>
              <p:nvPr/>
            </p:nvSpPr>
            <p:spPr>
              <a:xfrm>
                <a:off x="7710954" y="1733209"/>
                <a:ext cx="57150" cy="85725"/>
              </a:xfrm>
              <a:custGeom>
                <a:avLst/>
                <a:gdLst>
                  <a:gd name="connsiteX0" fmla="*/ 7144 w 57150"/>
                  <a:gd name="connsiteY0" fmla="*/ 85668 h 85725"/>
                  <a:gd name="connsiteX1" fmla="*/ 34738 w 57150"/>
                  <a:gd name="connsiteY1" fmla="*/ 15716 h 85725"/>
                  <a:gd name="connsiteX2" fmla="*/ 47006 w 57150"/>
                  <a:gd name="connsiteY2" fmla="*/ 7144 h 85725"/>
                  <a:gd name="connsiteX3" fmla="*/ 54283 w 57150"/>
                  <a:gd name="connsiteY3" fmla="*/ 2128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85725">
                    <a:moveTo>
                      <a:pt x="7144" y="85668"/>
                    </a:moveTo>
                    <a:lnTo>
                      <a:pt x="34738" y="15716"/>
                    </a:lnTo>
                    <a:lnTo>
                      <a:pt x="47006" y="7144"/>
                    </a:lnTo>
                    <a:lnTo>
                      <a:pt x="54283" y="21288"/>
                    </a:ln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4" name="Freeform: Shape 11">
                <a:extLst>
                  <a:ext uri="{FF2B5EF4-FFF2-40B4-BE49-F238E27FC236}">
                    <a16:creationId xmlns="" xmlns:a16="http://schemas.microsoft.com/office/drawing/2014/main" id="{9ACC7560-C3FE-476D-A9CD-894023BCF746}"/>
                  </a:ext>
                </a:extLst>
              </p:cNvPr>
              <p:cNvSpPr/>
              <p:nvPr/>
            </p:nvSpPr>
            <p:spPr>
              <a:xfrm>
                <a:off x="7506833" y="1967705"/>
                <a:ext cx="352425" cy="304800"/>
              </a:xfrm>
              <a:custGeom>
                <a:avLst/>
                <a:gdLst>
                  <a:gd name="connsiteX0" fmla="*/ 227152 w 352425"/>
                  <a:gd name="connsiteY0" fmla="*/ 13716 h 304800"/>
                  <a:gd name="connsiteX1" fmla="*/ 76934 w 352425"/>
                  <a:gd name="connsiteY1" fmla="*/ 28384 h 304800"/>
                  <a:gd name="connsiteX2" fmla="*/ 18583 w 352425"/>
                  <a:gd name="connsiteY2" fmla="*/ 55245 h 304800"/>
                  <a:gd name="connsiteX3" fmla="*/ 7144 w 352425"/>
                  <a:gd name="connsiteY3" fmla="*/ 103251 h 304800"/>
                  <a:gd name="connsiteX4" fmla="*/ 24337 w 352425"/>
                  <a:gd name="connsiteY4" fmla="*/ 303038 h 304800"/>
                  <a:gd name="connsiteX5" fmla="*/ 92621 w 352425"/>
                  <a:gd name="connsiteY5" fmla="*/ 302019 h 304800"/>
                  <a:gd name="connsiteX6" fmla="*/ 82496 w 352425"/>
                  <a:gd name="connsiteY6" fmla="*/ 115386 h 304800"/>
                  <a:gd name="connsiteX7" fmla="*/ 305048 w 352425"/>
                  <a:gd name="connsiteY7" fmla="*/ 109309 h 304800"/>
                  <a:gd name="connsiteX8" fmla="*/ 352863 w 352425"/>
                  <a:gd name="connsiteY8" fmla="*/ 7144 h 304800"/>
                  <a:gd name="connsiteX9" fmla="*/ 227152 w 352425"/>
                  <a:gd name="connsiteY9" fmla="*/ 13716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2425" h="304800">
                    <a:moveTo>
                      <a:pt x="227152" y="13716"/>
                    </a:moveTo>
                    <a:lnTo>
                      <a:pt x="76934" y="28384"/>
                    </a:lnTo>
                    <a:cubicBezTo>
                      <a:pt x="42043" y="32423"/>
                      <a:pt x="28547" y="40272"/>
                      <a:pt x="18583" y="55245"/>
                    </a:cubicBezTo>
                    <a:cubicBezTo>
                      <a:pt x="9792" y="68466"/>
                      <a:pt x="7144" y="82477"/>
                      <a:pt x="7144" y="103251"/>
                    </a:cubicBezTo>
                    <a:cubicBezTo>
                      <a:pt x="7144" y="150276"/>
                      <a:pt x="24337" y="303038"/>
                      <a:pt x="24337" y="303038"/>
                    </a:cubicBezTo>
                    <a:lnTo>
                      <a:pt x="92621" y="302019"/>
                    </a:lnTo>
                    <a:lnTo>
                      <a:pt x="82496" y="115386"/>
                    </a:lnTo>
                    <a:cubicBezTo>
                      <a:pt x="82496" y="115386"/>
                      <a:pt x="262557" y="109309"/>
                      <a:pt x="305048" y="109309"/>
                    </a:cubicBezTo>
                    <a:cubicBezTo>
                      <a:pt x="354482" y="109309"/>
                      <a:pt x="352863" y="56217"/>
                      <a:pt x="352863" y="7144"/>
                    </a:cubicBezTo>
                    <a:lnTo>
                      <a:pt x="227152" y="1371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5" name="Freeform: Shape 12">
                <a:extLst>
                  <a:ext uri="{FF2B5EF4-FFF2-40B4-BE49-F238E27FC236}">
                    <a16:creationId xmlns="" xmlns:a16="http://schemas.microsoft.com/office/drawing/2014/main" id="{F9207380-20B8-4605-9EFD-77F320EB0060}"/>
                  </a:ext>
                </a:extLst>
              </p:cNvPr>
              <p:cNvSpPr/>
              <p:nvPr/>
            </p:nvSpPr>
            <p:spPr>
              <a:xfrm>
                <a:off x="7745854" y="1691804"/>
                <a:ext cx="95250" cy="66675"/>
              </a:xfrm>
              <a:custGeom>
                <a:avLst/>
                <a:gdLst>
                  <a:gd name="connsiteX0" fmla="*/ 7144 w 95250"/>
                  <a:gd name="connsiteY0" fmla="*/ 64865 h 66675"/>
                  <a:gd name="connsiteX1" fmla="*/ 93469 w 95250"/>
                  <a:gd name="connsiteY1" fmla="*/ 35385 h 66675"/>
                  <a:gd name="connsiteX2" fmla="*/ 87839 w 95250"/>
                  <a:gd name="connsiteY2" fmla="*/ 13916 h 66675"/>
                  <a:gd name="connsiteX3" fmla="*/ 83134 w 95250"/>
                  <a:gd name="connsiteY3" fmla="*/ 8106 h 66675"/>
                  <a:gd name="connsiteX4" fmla="*/ 75657 w 95250"/>
                  <a:gd name="connsiteY4" fmla="*/ 7810 h 66675"/>
                  <a:gd name="connsiteX5" fmla="*/ 15107 w 95250"/>
                  <a:gd name="connsiteY5" fmla="*/ 32366 h 66675"/>
                  <a:gd name="connsiteX6" fmla="*/ 9477 w 95250"/>
                  <a:gd name="connsiteY6" fmla="*/ 39938 h 66675"/>
                  <a:gd name="connsiteX7" fmla="*/ 7144 w 95250"/>
                  <a:gd name="connsiteY7" fmla="*/ 6486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66675">
                    <a:moveTo>
                      <a:pt x="7144" y="64865"/>
                    </a:moveTo>
                    <a:lnTo>
                      <a:pt x="93469" y="35385"/>
                    </a:lnTo>
                    <a:lnTo>
                      <a:pt x="87839" y="13916"/>
                    </a:lnTo>
                    <a:cubicBezTo>
                      <a:pt x="87182" y="11382"/>
                      <a:pt x="85468" y="9277"/>
                      <a:pt x="83134" y="8106"/>
                    </a:cubicBezTo>
                    <a:cubicBezTo>
                      <a:pt x="80801" y="6934"/>
                      <a:pt x="78076" y="6829"/>
                      <a:pt x="75657" y="7810"/>
                    </a:cubicBezTo>
                    <a:lnTo>
                      <a:pt x="15107" y="32366"/>
                    </a:lnTo>
                    <a:cubicBezTo>
                      <a:pt x="11963" y="33642"/>
                      <a:pt x="9792" y="36557"/>
                      <a:pt x="9477" y="39938"/>
                    </a:cubicBezTo>
                    <a:lnTo>
                      <a:pt x="7144" y="64865"/>
                    </a:ln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6" name="Freeform: Shape 13">
                <a:extLst>
                  <a:ext uri="{FF2B5EF4-FFF2-40B4-BE49-F238E27FC236}">
                    <a16:creationId xmlns="" xmlns:a16="http://schemas.microsoft.com/office/drawing/2014/main" id="{021B54CD-557C-4BB5-8CC2-8674906E24D8}"/>
                  </a:ext>
                </a:extLst>
              </p:cNvPr>
              <p:cNvSpPr/>
              <p:nvPr/>
            </p:nvSpPr>
            <p:spPr>
              <a:xfrm>
                <a:off x="7405164" y="1878808"/>
                <a:ext cx="95250" cy="38100"/>
              </a:xfrm>
              <a:custGeom>
                <a:avLst/>
                <a:gdLst>
                  <a:gd name="connsiteX0" fmla="*/ 7210 w 95250"/>
                  <a:gd name="connsiteY0" fmla="*/ 38376 h 38100"/>
                  <a:gd name="connsiteX1" fmla="*/ 7144 w 95250"/>
                  <a:gd name="connsiteY1" fmla="*/ 37290 h 38100"/>
                  <a:gd name="connsiteX2" fmla="*/ 48663 w 95250"/>
                  <a:gd name="connsiteY2" fmla="*/ 7144 h 38100"/>
                  <a:gd name="connsiteX3" fmla="*/ 90192 w 95250"/>
                  <a:gd name="connsiteY3" fmla="*/ 37290 h 38100"/>
                  <a:gd name="connsiteX4" fmla="*/ 90135 w 95250"/>
                  <a:gd name="connsiteY4" fmla="*/ 38376 h 38100"/>
                  <a:gd name="connsiteX5" fmla="*/ 7210 w 95250"/>
                  <a:gd name="connsiteY5" fmla="*/ 3837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38100">
                    <a:moveTo>
                      <a:pt x="7210" y="38376"/>
                    </a:moveTo>
                    <a:cubicBezTo>
                      <a:pt x="7182" y="38014"/>
                      <a:pt x="7144" y="37652"/>
                      <a:pt x="7144" y="37290"/>
                    </a:cubicBezTo>
                    <a:cubicBezTo>
                      <a:pt x="7144" y="20641"/>
                      <a:pt x="25717" y="7144"/>
                      <a:pt x="48663" y="7144"/>
                    </a:cubicBezTo>
                    <a:cubicBezTo>
                      <a:pt x="71599" y="7144"/>
                      <a:pt x="90192" y="20641"/>
                      <a:pt x="90192" y="37290"/>
                    </a:cubicBezTo>
                    <a:cubicBezTo>
                      <a:pt x="90192" y="37652"/>
                      <a:pt x="90135" y="38014"/>
                      <a:pt x="90135" y="38376"/>
                    </a:cubicBezTo>
                    <a:lnTo>
                      <a:pt x="7210" y="38376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7" name="Freeform: Shape 14">
                <a:extLst>
                  <a:ext uri="{FF2B5EF4-FFF2-40B4-BE49-F238E27FC236}">
                    <a16:creationId xmlns="" xmlns:a16="http://schemas.microsoft.com/office/drawing/2014/main" id="{CFC8C7C2-5BD4-4126-9D91-A67CA8EB3B37}"/>
                  </a:ext>
                </a:extLst>
              </p:cNvPr>
              <p:cNvSpPr/>
              <p:nvPr/>
            </p:nvSpPr>
            <p:spPr>
              <a:xfrm>
                <a:off x="7711135" y="1720861"/>
                <a:ext cx="152400" cy="314325"/>
              </a:xfrm>
              <a:custGeom>
                <a:avLst/>
                <a:gdLst>
                  <a:gd name="connsiteX0" fmla="*/ 17183 w 152400"/>
                  <a:gd name="connsiteY0" fmla="*/ 284163 h 314325"/>
                  <a:gd name="connsiteX1" fmla="*/ 46101 w 152400"/>
                  <a:gd name="connsiteY1" fmla="*/ 309909 h 314325"/>
                  <a:gd name="connsiteX2" fmla="*/ 147990 w 152400"/>
                  <a:gd name="connsiteY2" fmla="*/ 304861 h 314325"/>
                  <a:gd name="connsiteX3" fmla="*/ 150762 w 152400"/>
                  <a:gd name="connsiteY3" fmla="*/ 69555 h 314325"/>
                  <a:gd name="connsiteX4" fmla="*/ 141760 w 152400"/>
                  <a:gd name="connsiteY4" fmla="*/ 33674 h 314325"/>
                  <a:gd name="connsiteX5" fmla="*/ 134931 w 152400"/>
                  <a:gd name="connsiteY5" fmla="*/ 21273 h 314325"/>
                  <a:gd name="connsiteX6" fmla="*/ 107137 w 152400"/>
                  <a:gd name="connsiteY6" fmla="*/ 7443 h 314325"/>
                  <a:gd name="connsiteX7" fmla="*/ 65227 w 152400"/>
                  <a:gd name="connsiteY7" fmla="*/ 22044 h 314325"/>
                  <a:gd name="connsiteX8" fmla="*/ 52292 w 152400"/>
                  <a:gd name="connsiteY8" fmla="*/ 31588 h 314325"/>
                  <a:gd name="connsiteX9" fmla="*/ 12468 w 152400"/>
                  <a:gd name="connsiteY9" fmla="*/ 85538 h 314325"/>
                  <a:gd name="connsiteX10" fmla="*/ 7172 w 152400"/>
                  <a:gd name="connsiteY10" fmla="*/ 102969 h 314325"/>
                  <a:gd name="connsiteX11" fmla="*/ 11935 w 152400"/>
                  <a:gd name="connsiteY11" fmla="*/ 204858 h 314325"/>
                  <a:gd name="connsiteX12" fmla="*/ 17183 w 152400"/>
                  <a:gd name="connsiteY12" fmla="*/ 284163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00" h="314325">
                    <a:moveTo>
                      <a:pt x="17183" y="284163"/>
                    </a:moveTo>
                    <a:cubicBezTo>
                      <a:pt x="18174" y="299203"/>
                      <a:pt x="31051" y="310661"/>
                      <a:pt x="46101" y="309909"/>
                    </a:cubicBezTo>
                    <a:lnTo>
                      <a:pt x="147990" y="304861"/>
                    </a:lnTo>
                    <a:lnTo>
                      <a:pt x="150762" y="69555"/>
                    </a:lnTo>
                    <a:cubicBezTo>
                      <a:pt x="150914" y="57020"/>
                      <a:pt x="147799" y="44666"/>
                      <a:pt x="141760" y="33674"/>
                    </a:cubicBezTo>
                    <a:lnTo>
                      <a:pt x="134931" y="21273"/>
                    </a:lnTo>
                    <a:cubicBezTo>
                      <a:pt x="129473" y="11319"/>
                      <a:pt x="118367" y="5757"/>
                      <a:pt x="107137" y="7443"/>
                    </a:cubicBezTo>
                    <a:lnTo>
                      <a:pt x="65227" y="22044"/>
                    </a:lnTo>
                    <a:cubicBezTo>
                      <a:pt x="60055" y="23845"/>
                      <a:pt x="55540" y="27178"/>
                      <a:pt x="52292" y="31588"/>
                    </a:cubicBezTo>
                    <a:lnTo>
                      <a:pt x="12468" y="85538"/>
                    </a:lnTo>
                    <a:cubicBezTo>
                      <a:pt x="8753" y="90567"/>
                      <a:pt x="6886" y="96730"/>
                      <a:pt x="7172" y="102969"/>
                    </a:cubicBezTo>
                    <a:lnTo>
                      <a:pt x="11935" y="204858"/>
                    </a:lnTo>
                    <a:lnTo>
                      <a:pt x="17183" y="2841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8" name="Freeform: Shape 15">
                <a:extLst>
                  <a:ext uri="{FF2B5EF4-FFF2-40B4-BE49-F238E27FC236}">
                    <a16:creationId xmlns="" xmlns:a16="http://schemas.microsoft.com/office/drawing/2014/main" id="{BFA52FF9-72F0-4038-AAE3-61F9426B013C}"/>
                  </a:ext>
                </a:extLst>
              </p:cNvPr>
              <p:cNvSpPr/>
              <p:nvPr/>
            </p:nvSpPr>
            <p:spPr>
              <a:xfrm>
                <a:off x="7803042" y="1712139"/>
                <a:ext cx="47625" cy="38100"/>
              </a:xfrm>
              <a:custGeom>
                <a:avLst/>
                <a:gdLst>
                  <a:gd name="connsiteX0" fmla="*/ 48501 w 47625"/>
                  <a:gd name="connsiteY0" fmla="*/ 39929 h 38100"/>
                  <a:gd name="connsiteX1" fmla="*/ 34233 w 47625"/>
                  <a:gd name="connsiteY1" fmla="*/ 7144 h 38100"/>
                  <a:gd name="connsiteX2" fmla="*/ 7144 w 47625"/>
                  <a:gd name="connsiteY2" fmla="*/ 190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25" h="38100">
                    <a:moveTo>
                      <a:pt x="48501" y="39929"/>
                    </a:moveTo>
                    <a:lnTo>
                      <a:pt x="34233" y="7144"/>
                    </a:lnTo>
                    <a:lnTo>
                      <a:pt x="7144" y="1903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9" name="Freeform: Shape 16">
                <a:extLst>
                  <a:ext uri="{FF2B5EF4-FFF2-40B4-BE49-F238E27FC236}">
                    <a16:creationId xmlns="" xmlns:a16="http://schemas.microsoft.com/office/drawing/2014/main" id="{A5C238ED-76B3-41AD-970C-16893857ACD6}"/>
                  </a:ext>
                </a:extLst>
              </p:cNvPr>
              <p:cNvSpPr/>
              <p:nvPr/>
            </p:nvSpPr>
            <p:spPr>
              <a:xfrm>
                <a:off x="7652490" y="1749380"/>
                <a:ext cx="200025" cy="171450"/>
              </a:xfrm>
              <a:custGeom>
                <a:avLst/>
                <a:gdLst>
                  <a:gd name="connsiteX0" fmla="*/ 43834 w 200025"/>
                  <a:gd name="connsiteY0" fmla="*/ 168623 h 171450"/>
                  <a:gd name="connsiteX1" fmla="*/ 7144 w 200025"/>
                  <a:gd name="connsiteY1" fmla="*/ 119969 h 171450"/>
                  <a:gd name="connsiteX2" fmla="*/ 138217 w 200025"/>
                  <a:gd name="connsiteY2" fmla="*/ 14794 h 171450"/>
                  <a:gd name="connsiteX3" fmla="*/ 164725 w 200025"/>
                  <a:gd name="connsiteY3" fmla="*/ 7470 h 171450"/>
                  <a:gd name="connsiteX4" fmla="*/ 188261 w 200025"/>
                  <a:gd name="connsiteY4" fmla="*/ 21710 h 171450"/>
                  <a:gd name="connsiteX5" fmla="*/ 179956 w 200025"/>
                  <a:gd name="connsiteY5" fmla="*/ 71449 h 171450"/>
                  <a:gd name="connsiteX6" fmla="*/ 43834 w 200025"/>
                  <a:gd name="connsiteY6" fmla="*/ 16862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025" h="171450">
                    <a:moveTo>
                      <a:pt x="43834" y="168623"/>
                    </a:moveTo>
                    <a:lnTo>
                      <a:pt x="7144" y="119969"/>
                    </a:lnTo>
                    <a:lnTo>
                      <a:pt x="138217" y="14794"/>
                    </a:lnTo>
                    <a:cubicBezTo>
                      <a:pt x="145675" y="8813"/>
                      <a:pt x="155257" y="6165"/>
                      <a:pt x="164725" y="7470"/>
                    </a:cubicBezTo>
                    <a:cubicBezTo>
                      <a:pt x="174184" y="8775"/>
                      <a:pt x="182699" y="13928"/>
                      <a:pt x="188261" y="21710"/>
                    </a:cubicBezTo>
                    <a:cubicBezTo>
                      <a:pt x="199692" y="37740"/>
                      <a:pt x="195986" y="60010"/>
                      <a:pt x="179956" y="71449"/>
                    </a:cubicBezTo>
                    <a:lnTo>
                      <a:pt x="43834" y="16862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0" name="Freeform: Shape 17">
                <a:extLst>
                  <a:ext uri="{FF2B5EF4-FFF2-40B4-BE49-F238E27FC236}">
                    <a16:creationId xmlns="" xmlns:a16="http://schemas.microsoft.com/office/drawing/2014/main" id="{883D9F7C-6807-4C94-869D-FEF130F082DA}"/>
                  </a:ext>
                </a:extLst>
              </p:cNvPr>
              <p:cNvSpPr/>
              <p:nvPr/>
            </p:nvSpPr>
            <p:spPr>
              <a:xfrm>
                <a:off x="7432482" y="1863597"/>
                <a:ext cx="114300" cy="66675"/>
              </a:xfrm>
              <a:custGeom>
                <a:avLst/>
                <a:gdLst>
                  <a:gd name="connsiteX0" fmla="*/ 59473 w 114300"/>
                  <a:gd name="connsiteY0" fmla="*/ 60302 h 66675"/>
                  <a:gd name="connsiteX1" fmla="*/ 7152 w 114300"/>
                  <a:gd name="connsiteY1" fmla="*/ 32718 h 66675"/>
                  <a:gd name="connsiteX2" fmla="*/ 61330 w 114300"/>
                  <a:gd name="connsiteY2" fmla="*/ 7162 h 66675"/>
                  <a:gd name="connsiteX3" fmla="*/ 113661 w 114300"/>
                  <a:gd name="connsiteY3" fmla="*/ 34766 h 66675"/>
                  <a:gd name="connsiteX4" fmla="*/ 59473 w 114300"/>
                  <a:gd name="connsiteY4" fmla="*/ 60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66675">
                    <a:moveTo>
                      <a:pt x="59473" y="60302"/>
                    </a:moveTo>
                    <a:cubicBezTo>
                      <a:pt x="30050" y="59731"/>
                      <a:pt x="6638" y="47386"/>
                      <a:pt x="7152" y="32718"/>
                    </a:cubicBezTo>
                    <a:cubicBezTo>
                      <a:pt x="7695" y="18078"/>
                      <a:pt x="31946" y="6619"/>
                      <a:pt x="61330" y="7162"/>
                    </a:cubicBezTo>
                    <a:cubicBezTo>
                      <a:pt x="90763" y="7753"/>
                      <a:pt x="114175" y="20078"/>
                      <a:pt x="113661" y="34766"/>
                    </a:cubicBezTo>
                    <a:cubicBezTo>
                      <a:pt x="113118" y="49415"/>
                      <a:pt x="88848" y="60855"/>
                      <a:pt x="59473" y="60302"/>
                    </a:cubicBezTo>
                    <a:close/>
                  </a:path>
                </a:pathLst>
              </a:custGeom>
              <a:solidFill>
                <a:srgbClr val="FED9A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1" name="Freeform: Shape 18">
                <a:extLst>
                  <a:ext uri="{FF2B5EF4-FFF2-40B4-BE49-F238E27FC236}">
                    <a16:creationId xmlns="" xmlns:a16="http://schemas.microsoft.com/office/drawing/2014/main" id="{BDC2AEB5-8CC9-4A12-96FC-BAFF2BFACFDB}"/>
                  </a:ext>
                </a:extLst>
              </p:cNvPr>
              <p:cNvSpPr/>
              <p:nvPr/>
            </p:nvSpPr>
            <p:spPr>
              <a:xfrm>
                <a:off x="7500766" y="1862053"/>
                <a:ext cx="200025" cy="66675"/>
              </a:xfrm>
              <a:custGeom>
                <a:avLst/>
                <a:gdLst>
                  <a:gd name="connsiteX0" fmla="*/ 8839 w 200025"/>
                  <a:gd name="connsiteY0" fmla="*/ 61808 h 66675"/>
                  <a:gd name="connsiteX1" fmla="*/ 7144 w 200025"/>
                  <a:gd name="connsiteY1" fmla="*/ 8611 h 66675"/>
                  <a:gd name="connsiteX2" fmla="*/ 175641 w 200025"/>
                  <a:gd name="connsiteY2" fmla="*/ 7144 h 66675"/>
                  <a:gd name="connsiteX3" fmla="*/ 195558 w 200025"/>
                  <a:gd name="connsiteY3" fmla="*/ 559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025" h="66675">
                    <a:moveTo>
                      <a:pt x="8839" y="61808"/>
                    </a:moveTo>
                    <a:lnTo>
                      <a:pt x="7144" y="8611"/>
                    </a:lnTo>
                    <a:lnTo>
                      <a:pt x="175641" y="7144"/>
                    </a:lnTo>
                    <a:lnTo>
                      <a:pt x="195558" y="5595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2" name="Freeform: Shape 19">
                <a:extLst>
                  <a:ext uri="{FF2B5EF4-FFF2-40B4-BE49-F238E27FC236}">
                    <a16:creationId xmlns="" xmlns:a16="http://schemas.microsoft.com/office/drawing/2014/main" id="{2E7DB53B-1781-4422-B470-132440207B33}"/>
                  </a:ext>
                </a:extLst>
              </p:cNvPr>
              <p:cNvSpPr/>
              <p:nvPr/>
            </p:nvSpPr>
            <p:spPr>
              <a:xfrm>
                <a:off x="7361586" y="1910040"/>
                <a:ext cx="333375" cy="47625"/>
              </a:xfrm>
              <a:custGeom>
                <a:avLst/>
                <a:gdLst>
                  <a:gd name="connsiteX0" fmla="*/ 7144 w 333375"/>
                  <a:gd name="connsiteY0" fmla="*/ 7144 h 47625"/>
                  <a:gd name="connsiteX1" fmla="*/ 328127 w 333375"/>
                  <a:gd name="connsiteY1" fmla="*/ 7144 h 47625"/>
                  <a:gd name="connsiteX2" fmla="*/ 328127 w 333375"/>
                  <a:gd name="connsiteY2" fmla="*/ 45587 h 47625"/>
                  <a:gd name="connsiteX3" fmla="*/ 7144 w 333375"/>
                  <a:gd name="connsiteY3" fmla="*/ 45587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47625">
                    <a:moveTo>
                      <a:pt x="7144" y="7144"/>
                    </a:moveTo>
                    <a:lnTo>
                      <a:pt x="328127" y="7144"/>
                    </a:lnTo>
                    <a:lnTo>
                      <a:pt x="328127" y="45587"/>
                    </a:lnTo>
                    <a:lnTo>
                      <a:pt x="7144" y="45587"/>
                    </a:lnTo>
                    <a:close/>
                  </a:path>
                </a:pathLst>
              </a:custGeom>
              <a:solidFill>
                <a:srgbClr val="B4B4B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3" name="Freeform: Shape 20">
                <a:extLst>
                  <a:ext uri="{FF2B5EF4-FFF2-40B4-BE49-F238E27FC236}">
                    <a16:creationId xmlns="" xmlns:a16="http://schemas.microsoft.com/office/drawing/2014/main" id="{ADC42EC9-3351-4A05-BE17-3644329FD7E6}"/>
                  </a:ext>
                </a:extLst>
              </p:cNvPr>
              <p:cNvSpPr/>
              <p:nvPr/>
            </p:nvSpPr>
            <p:spPr>
              <a:xfrm>
                <a:off x="7843733" y="1950995"/>
                <a:ext cx="47625" cy="142875"/>
              </a:xfrm>
              <a:custGeom>
                <a:avLst/>
                <a:gdLst>
                  <a:gd name="connsiteX0" fmla="*/ 21973 w 47625"/>
                  <a:gd name="connsiteY0" fmla="*/ 139364 h 142875"/>
                  <a:gd name="connsiteX1" fmla="*/ 8278 w 47625"/>
                  <a:gd name="connsiteY1" fmla="*/ 136946 h 142875"/>
                  <a:gd name="connsiteX2" fmla="*/ 30998 w 47625"/>
                  <a:gd name="connsiteY2" fmla="*/ 8277 h 142875"/>
                  <a:gd name="connsiteX3" fmla="*/ 44693 w 47625"/>
                  <a:gd name="connsiteY3" fmla="*/ 1069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42875">
                    <a:moveTo>
                      <a:pt x="21973" y="139364"/>
                    </a:moveTo>
                    <a:lnTo>
                      <a:pt x="8278" y="136946"/>
                    </a:lnTo>
                    <a:lnTo>
                      <a:pt x="30998" y="8277"/>
                    </a:lnTo>
                    <a:lnTo>
                      <a:pt x="44693" y="10696"/>
                    </a:lnTo>
                    <a:close/>
                  </a:path>
                </a:pathLst>
              </a:custGeom>
              <a:solidFill>
                <a:srgbClr val="64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4" name="Freeform: Shape 21">
                <a:extLst>
                  <a:ext uri="{FF2B5EF4-FFF2-40B4-BE49-F238E27FC236}">
                    <a16:creationId xmlns="" xmlns:a16="http://schemas.microsoft.com/office/drawing/2014/main" id="{CB7076B1-DD06-471F-9836-C85F5571EFBA}"/>
                  </a:ext>
                </a:extLst>
              </p:cNvPr>
              <p:cNvSpPr/>
              <p:nvPr/>
            </p:nvSpPr>
            <p:spPr>
              <a:xfrm>
                <a:off x="7677359" y="2094320"/>
                <a:ext cx="57150" cy="200025"/>
              </a:xfrm>
              <a:custGeom>
                <a:avLst/>
                <a:gdLst>
                  <a:gd name="connsiteX0" fmla="*/ 7144 w 57150"/>
                  <a:gd name="connsiteY0" fmla="*/ 201406 h 200025"/>
                  <a:gd name="connsiteX1" fmla="*/ 25603 w 57150"/>
                  <a:gd name="connsiteY1" fmla="*/ 201406 h 200025"/>
                  <a:gd name="connsiteX2" fmla="*/ 59274 w 57150"/>
                  <a:gd name="connsiteY2" fmla="*/ 10401 h 200025"/>
                  <a:gd name="connsiteX3" fmla="*/ 40824 w 57150"/>
                  <a:gd name="connsiteY3" fmla="*/ 714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200025">
                    <a:moveTo>
                      <a:pt x="7144" y="201406"/>
                    </a:moveTo>
                    <a:lnTo>
                      <a:pt x="25603" y="201406"/>
                    </a:lnTo>
                    <a:lnTo>
                      <a:pt x="59274" y="10401"/>
                    </a:lnTo>
                    <a:lnTo>
                      <a:pt x="40824" y="7144"/>
                    </a:lnTo>
                    <a:close/>
                  </a:path>
                </a:pathLst>
              </a:custGeom>
              <a:solidFill>
                <a:srgbClr val="64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5" name="Freeform: Shape 22">
                <a:extLst>
                  <a:ext uri="{FF2B5EF4-FFF2-40B4-BE49-F238E27FC236}">
                    <a16:creationId xmlns="" xmlns:a16="http://schemas.microsoft.com/office/drawing/2014/main" id="{84A7AF32-AD68-42AF-B987-1D059B0B8716}"/>
                  </a:ext>
                </a:extLst>
              </p:cNvPr>
              <p:cNvSpPr/>
              <p:nvPr/>
            </p:nvSpPr>
            <p:spPr>
              <a:xfrm>
                <a:off x="7821396" y="2094320"/>
                <a:ext cx="57150" cy="200025"/>
              </a:xfrm>
              <a:custGeom>
                <a:avLst/>
                <a:gdLst>
                  <a:gd name="connsiteX0" fmla="*/ 59255 w 57150"/>
                  <a:gd name="connsiteY0" fmla="*/ 201406 h 200025"/>
                  <a:gd name="connsiteX1" fmla="*/ 40814 w 57150"/>
                  <a:gd name="connsiteY1" fmla="*/ 201406 h 200025"/>
                  <a:gd name="connsiteX2" fmla="*/ 7144 w 57150"/>
                  <a:gd name="connsiteY2" fmla="*/ 10401 h 200025"/>
                  <a:gd name="connsiteX3" fmla="*/ 25593 w 57150"/>
                  <a:gd name="connsiteY3" fmla="*/ 714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200025">
                    <a:moveTo>
                      <a:pt x="59255" y="201406"/>
                    </a:moveTo>
                    <a:lnTo>
                      <a:pt x="40814" y="201406"/>
                    </a:lnTo>
                    <a:lnTo>
                      <a:pt x="7144" y="10401"/>
                    </a:lnTo>
                    <a:lnTo>
                      <a:pt x="25593" y="7144"/>
                    </a:lnTo>
                    <a:close/>
                  </a:path>
                </a:pathLst>
              </a:custGeom>
              <a:solidFill>
                <a:srgbClr val="64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6" name="Freeform: Shape 23">
                <a:extLst>
                  <a:ext uri="{FF2B5EF4-FFF2-40B4-BE49-F238E27FC236}">
                    <a16:creationId xmlns="" xmlns:a16="http://schemas.microsoft.com/office/drawing/2014/main" id="{8C44A759-F582-49D4-B2E5-A41E11DE4A90}"/>
                  </a:ext>
                </a:extLst>
              </p:cNvPr>
              <p:cNvSpPr/>
              <p:nvPr/>
            </p:nvSpPr>
            <p:spPr>
              <a:xfrm>
                <a:off x="7716221" y="2121971"/>
                <a:ext cx="133350" cy="28575"/>
              </a:xfrm>
              <a:custGeom>
                <a:avLst/>
                <a:gdLst>
                  <a:gd name="connsiteX0" fmla="*/ 7144 w 133350"/>
                  <a:gd name="connsiteY0" fmla="*/ 7144 h 28575"/>
                  <a:gd name="connsiteX1" fmla="*/ 126520 w 133350"/>
                  <a:gd name="connsiteY1" fmla="*/ 7144 h 28575"/>
                  <a:gd name="connsiteX2" fmla="*/ 126520 w 133350"/>
                  <a:gd name="connsiteY2" fmla="*/ 23317 h 28575"/>
                  <a:gd name="connsiteX3" fmla="*/ 7144 w 133350"/>
                  <a:gd name="connsiteY3" fmla="*/ 2331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28575">
                    <a:moveTo>
                      <a:pt x="7144" y="7144"/>
                    </a:moveTo>
                    <a:lnTo>
                      <a:pt x="126520" y="7144"/>
                    </a:lnTo>
                    <a:lnTo>
                      <a:pt x="126520" y="23317"/>
                    </a:lnTo>
                    <a:lnTo>
                      <a:pt x="7144" y="23317"/>
                    </a:lnTo>
                    <a:close/>
                  </a:path>
                </a:pathLst>
              </a:custGeom>
              <a:solidFill>
                <a:srgbClr val="64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7" name="Freeform: Shape 24">
                <a:extLst>
                  <a:ext uri="{FF2B5EF4-FFF2-40B4-BE49-F238E27FC236}">
                    <a16:creationId xmlns="" xmlns:a16="http://schemas.microsoft.com/office/drawing/2014/main" id="{08333B0B-4C83-4B27-B338-4E1A2F3B8A41}"/>
                  </a:ext>
                </a:extLst>
              </p:cNvPr>
              <p:cNvSpPr/>
              <p:nvPr/>
            </p:nvSpPr>
            <p:spPr>
              <a:xfrm>
                <a:off x="7679683" y="2067850"/>
                <a:ext cx="200025" cy="38100"/>
              </a:xfrm>
              <a:custGeom>
                <a:avLst/>
                <a:gdLst>
                  <a:gd name="connsiteX0" fmla="*/ 7144 w 200025"/>
                  <a:gd name="connsiteY0" fmla="*/ 27880 h 38100"/>
                  <a:gd name="connsiteX1" fmla="*/ 19279 w 200025"/>
                  <a:gd name="connsiteY1" fmla="*/ 40015 h 38100"/>
                  <a:gd name="connsiteX2" fmla="*/ 188881 w 200025"/>
                  <a:gd name="connsiteY2" fmla="*/ 40015 h 38100"/>
                  <a:gd name="connsiteX3" fmla="*/ 201016 w 200025"/>
                  <a:gd name="connsiteY3" fmla="*/ 27880 h 38100"/>
                  <a:gd name="connsiteX4" fmla="*/ 201016 w 200025"/>
                  <a:gd name="connsiteY4" fmla="*/ 19279 h 38100"/>
                  <a:gd name="connsiteX5" fmla="*/ 188881 w 200025"/>
                  <a:gd name="connsiteY5" fmla="*/ 7144 h 38100"/>
                  <a:gd name="connsiteX6" fmla="*/ 19279 w 200025"/>
                  <a:gd name="connsiteY6" fmla="*/ 7144 h 38100"/>
                  <a:gd name="connsiteX7" fmla="*/ 7144 w 200025"/>
                  <a:gd name="connsiteY7" fmla="*/ 19279 h 38100"/>
                  <a:gd name="connsiteX8" fmla="*/ 7144 w 200025"/>
                  <a:gd name="connsiteY8" fmla="*/ 2788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025" h="38100">
                    <a:moveTo>
                      <a:pt x="7144" y="27880"/>
                    </a:moveTo>
                    <a:cubicBezTo>
                      <a:pt x="7144" y="34585"/>
                      <a:pt x="12573" y="40015"/>
                      <a:pt x="19279" y="40015"/>
                    </a:cubicBezTo>
                    <a:lnTo>
                      <a:pt x="188881" y="40015"/>
                    </a:lnTo>
                    <a:cubicBezTo>
                      <a:pt x="195586" y="40015"/>
                      <a:pt x="201016" y="34585"/>
                      <a:pt x="201016" y="27880"/>
                    </a:cubicBezTo>
                    <a:lnTo>
                      <a:pt x="201016" y="19279"/>
                    </a:lnTo>
                    <a:cubicBezTo>
                      <a:pt x="201016" y="12573"/>
                      <a:pt x="195586" y="7144"/>
                      <a:pt x="188881" y="7144"/>
                    </a:cubicBezTo>
                    <a:lnTo>
                      <a:pt x="19279" y="7144"/>
                    </a:lnTo>
                    <a:cubicBezTo>
                      <a:pt x="12573" y="7144"/>
                      <a:pt x="7144" y="12573"/>
                      <a:pt x="7144" y="19279"/>
                    </a:cubicBezTo>
                    <a:lnTo>
                      <a:pt x="7144" y="27880"/>
                    </a:lnTo>
                    <a:close/>
                  </a:path>
                </a:pathLst>
              </a:custGeom>
              <a:solidFill>
                <a:srgbClr val="C8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8" name="Freeform: Shape 25">
                <a:extLst>
                  <a:ext uri="{FF2B5EF4-FFF2-40B4-BE49-F238E27FC236}">
                    <a16:creationId xmlns="" xmlns:a16="http://schemas.microsoft.com/office/drawing/2014/main" id="{8A466AC1-1AD2-464C-A5CA-EAC5F82B0414}"/>
                  </a:ext>
                </a:extLst>
              </p:cNvPr>
              <p:cNvSpPr/>
              <p:nvPr/>
            </p:nvSpPr>
            <p:spPr>
              <a:xfrm>
                <a:off x="7856203" y="1784080"/>
                <a:ext cx="66675" cy="219075"/>
              </a:xfrm>
              <a:custGeom>
                <a:avLst/>
                <a:gdLst>
                  <a:gd name="connsiteX0" fmla="*/ 7284 w 66675"/>
                  <a:gd name="connsiteY0" fmla="*/ 205932 h 219075"/>
                  <a:gd name="connsiteX1" fmla="*/ 14675 w 66675"/>
                  <a:gd name="connsiteY1" fmla="*/ 216486 h 219075"/>
                  <a:gd name="connsiteX2" fmla="*/ 21152 w 66675"/>
                  <a:gd name="connsiteY2" fmla="*/ 217620 h 219075"/>
                  <a:gd name="connsiteX3" fmla="*/ 31687 w 66675"/>
                  <a:gd name="connsiteY3" fmla="*/ 210238 h 219075"/>
                  <a:gd name="connsiteX4" fmla="*/ 65415 w 66675"/>
                  <a:gd name="connsiteY4" fmla="*/ 18957 h 219075"/>
                  <a:gd name="connsiteX5" fmla="*/ 58033 w 66675"/>
                  <a:gd name="connsiteY5" fmla="*/ 8432 h 219075"/>
                  <a:gd name="connsiteX6" fmla="*/ 51556 w 66675"/>
                  <a:gd name="connsiteY6" fmla="*/ 7279 h 219075"/>
                  <a:gd name="connsiteX7" fmla="*/ 41012 w 66675"/>
                  <a:gd name="connsiteY7" fmla="*/ 14661 h 219075"/>
                  <a:gd name="connsiteX8" fmla="*/ 7284 w 66675"/>
                  <a:gd name="connsiteY8" fmla="*/ 205932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219075">
                    <a:moveTo>
                      <a:pt x="7284" y="205932"/>
                    </a:moveTo>
                    <a:cubicBezTo>
                      <a:pt x="6407" y="210885"/>
                      <a:pt x="9741" y="215629"/>
                      <a:pt x="14675" y="216486"/>
                    </a:cubicBezTo>
                    <a:lnTo>
                      <a:pt x="21152" y="217620"/>
                    </a:lnTo>
                    <a:cubicBezTo>
                      <a:pt x="26077" y="218486"/>
                      <a:pt x="30820" y="215162"/>
                      <a:pt x="31687" y="210238"/>
                    </a:cubicBezTo>
                    <a:lnTo>
                      <a:pt x="65415" y="18957"/>
                    </a:lnTo>
                    <a:cubicBezTo>
                      <a:pt x="66281" y="14023"/>
                      <a:pt x="62957" y="9289"/>
                      <a:pt x="58033" y="8432"/>
                    </a:cubicBezTo>
                    <a:lnTo>
                      <a:pt x="51556" y="7279"/>
                    </a:lnTo>
                    <a:cubicBezTo>
                      <a:pt x="46612" y="6422"/>
                      <a:pt x="41869" y="9727"/>
                      <a:pt x="41012" y="14661"/>
                    </a:cubicBezTo>
                    <a:lnTo>
                      <a:pt x="7284" y="205932"/>
                    </a:lnTo>
                    <a:close/>
                  </a:path>
                </a:pathLst>
              </a:custGeom>
              <a:solidFill>
                <a:srgbClr val="C8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9" name="Freeform: Shape 26">
                <a:extLst>
                  <a:ext uri="{FF2B5EF4-FFF2-40B4-BE49-F238E27FC236}">
                    <a16:creationId xmlns="" xmlns:a16="http://schemas.microsoft.com/office/drawing/2014/main" id="{53DF8662-3B8E-495E-8344-99AC5ED00EEC}"/>
                  </a:ext>
                </a:extLst>
              </p:cNvPr>
              <p:cNvSpPr/>
              <p:nvPr/>
            </p:nvSpPr>
            <p:spPr>
              <a:xfrm>
                <a:off x="7856204" y="1784079"/>
                <a:ext cx="66675" cy="219075"/>
              </a:xfrm>
              <a:custGeom>
                <a:avLst/>
                <a:gdLst>
                  <a:gd name="connsiteX0" fmla="*/ 7284 w 66675"/>
                  <a:gd name="connsiteY0" fmla="*/ 205932 h 219075"/>
                  <a:gd name="connsiteX1" fmla="*/ 14675 w 66675"/>
                  <a:gd name="connsiteY1" fmla="*/ 216486 h 219075"/>
                  <a:gd name="connsiteX2" fmla="*/ 21152 w 66675"/>
                  <a:gd name="connsiteY2" fmla="*/ 217620 h 219075"/>
                  <a:gd name="connsiteX3" fmla="*/ 31687 w 66675"/>
                  <a:gd name="connsiteY3" fmla="*/ 210238 h 219075"/>
                  <a:gd name="connsiteX4" fmla="*/ 65415 w 66675"/>
                  <a:gd name="connsiteY4" fmla="*/ 18957 h 219075"/>
                  <a:gd name="connsiteX5" fmla="*/ 58033 w 66675"/>
                  <a:gd name="connsiteY5" fmla="*/ 8432 h 219075"/>
                  <a:gd name="connsiteX6" fmla="*/ 51556 w 66675"/>
                  <a:gd name="connsiteY6" fmla="*/ 7279 h 219075"/>
                  <a:gd name="connsiteX7" fmla="*/ 41012 w 66675"/>
                  <a:gd name="connsiteY7" fmla="*/ 14661 h 219075"/>
                  <a:gd name="connsiteX8" fmla="*/ 7284 w 66675"/>
                  <a:gd name="connsiteY8" fmla="*/ 205932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219075">
                    <a:moveTo>
                      <a:pt x="7284" y="205932"/>
                    </a:moveTo>
                    <a:cubicBezTo>
                      <a:pt x="6407" y="210885"/>
                      <a:pt x="9741" y="215629"/>
                      <a:pt x="14675" y="216486"/>
                    </a:cubicBezTo>
                    <a:lnTo>
                      <a:pt x="21152" y="217620"/>
                    </a:lnTo>
                    <a:cubicBezTo>
                      <a:pt x="26077" y="218486"/>
                      <a:pt x="30820" y="215162"/>
                      <a:pt x="31687" y="210238"/>
                    </a:cubicBezTo>
                    <a:lnTo>
                      <a:pt x="65415" y="18957"/>
                    </a:lnTo>
                    <a:cubicBezTo>
                      <a:pt x="66281" y="14023"/>
                      <a:pt x="62957" y="9289"/>
                      <a:pt x="58033" y="8432"/>
                    </a:cubicBezTo>
                    <a:lnTo>
                      <a:pt x="51556" y="7279"/>
                    </a:lnTo>
                    <a:cubicBezTo>
                      <a:pt x="46612" y="6422"/>
                      <a:pt x="41869" y="9727"/>
                      <a:pt x="41012" y="14661"/>
                    </a:cubicBezTo>
                    <a:lnTo>
                      <a:pt x="7284" y="205932"/>
                    </a:lnTo>
                    <a:close/>
                  </a:path>
                </a:pathLst>
              </a:custGeom>
              <a:solidFill>
                <a:srgbClr val="C832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0" name="Freeform: Shape 28">
                <a:extLst>
                  <a:ext uri="{FF2B5EF4-FFF2-40B4-BE49-F238E27FC236}">
                    <a16:creationId xmlns="" xmlns:a16="http://schemas.microsoft.com/office/drawing/2014/main" id="{44FF9B3D-CB7F-40EB-9F13-31F6F1FA7BDB}"/>
                  </a:ext>
                </a:extLst>
              </p:cNvPr>
              <p:cNvSpPr/>
              <p:nvPr/>
            </p:nvSpPr>
            <p:spPr>
              <a:xfrm>
                <a:off x="7379084" y="1948482"/>
                <a:ext cx="257175" cy="352425"/>
              </a:xfrm>
              <a:custGeom>
                <a:avLst/>
                <a:gdLst>
                  <a:gd name="connsiteX0" fmla="*/ 7144 w 257175"/>
                  <a:gd name="connsiteY0" fmla="*/ 7144 h 352425"/>
                  <a:gd name="connsiteX1" fmla="*/ 258032 w 257175"/>
                  <a:gd name="connsiteY1" fmla="*/ 7144 h 352425"/>
                  <a:gd name="connsiteX2" fmla="*/ 258032 w 257175"/>
                  <a:gd name="connsiteY2" fmla="*/ 347053 h 352425"/>
                  <a:gd name="connsiteX3" fmla="*/ 7144 w 257175"/>
                  <a:gd name="connsiteY3" fmla="*/ 347053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352425">
                    <a:moveTo>
                      <a:pt x="7144" y="7144"/>
                    </a:moveTo>
                    <a:lnTo>
                      <a:pt x="258032" y="7144"/>
                    </a:lnTo>
                    <a:lnTo>
                      <a:pt x="258032" y="347053"/>
                    </a:lnTo>
                    <a:lnTo>
                      <a:pt x="7144" y="347053"/>
                    </a:lnTo>
                    <a:close/>
                  </a:path>
                </a:pathLst>
              </a:custGeom>
              <a:solidFill>
                <a:srgbClr val="78787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8927"/>
                <a:endParaRPr lang="en-IN" sz="24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163" name="Graphic 505" descr="Lightbulb">
              <a:extLst>
                <a:ext uri="{FF2B5EF4-FFF2-40B4-BE49-F238E27FC236}">
                  <a16:creationId xmlns="" xmlns:a16="http://schemas.microsoft.com/office/drawing/2014/main" id="{F527C77B-0491-46E5-9956-257D6BF3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624714" y="2421146"/>
              <a:ext cx="540000" cy="540000"/>
            </a:xfrm>
            <a:prstGeom prst="rect">
              <a:avLst/>
            </a:prstGeom>
          </p:spPr>
        </p:pic>
        <p:pic>
          <p:nvPicPr>
            <p:cNvPr id="164" name="Graphic 507" descr="Gears">
              <a:extLst>
                <a:ext uri="{FF2B5EF4-FFF2-40B4-BE49-F238E27FC236}">
                  <a16:creationId xmlns="" xmlns:a16="http://schemas.microsoft.com/office/drawing/2014/main" id="{EDE17855-225E-425C-89F8-91BED024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5096649" y="2243609"/>
              <a:ext cx="540000" cy="540000"/>
            </a:xfrm>
            <a:prstGeom prst="rect">
              <a:avLst/>
            </a:prstGeom>
          </p:spPr>
        </p:pic>
        <p:pic>
          <p:nvPicPr>
            <p:cNvPr id="165" name="Graphic 509" descr="Single gear">
              <a:extLst>
                <a:ext uri="{FF2B5EF4-FFF2-40B4-BE49-F238E27FC236}">
                  <a16:creationId xmlns="" xmlns:a16="http://schemas.microsoft.com/office/drawing/2014/main" id="{19FCBC0A-E309-48B8-99BC-C06D747F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4347932" y="2372932"/>
              <a:ext cx="540000" cy="540000"/>
            </a:xfrm>
            <a:prstGeom prst="rect">
              <a:avLst/>
            </a:prstGeom>
          </p:spPr>
        </p:pic>
        <p:pic>
          <p:nvPicPr>
            <p:cNvPr id="166" name="Graphic 511" descr="Stopwatch">
              <a:extLst>
                <a:ext uri="{FF2B5EF4-FFF2-40B4-BE49-F238E27FC236}">
                  <a16:creationId xmlns="" xmlns:a16="http://schemas.microsoft.com/office/drawing/2014/main" id="{F255A6B8-E308-4E87-BD3F-C37D2DB2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756472" y="1773419"/>
              <a:ext cx="540000" cy="540000"/>
            </a:xfrm>
            <a:prstGeom prst="rect">
              <a:avLst/>
            </a:prstGeom>
          </p:spPr>
        </p:pic>
        <p:pic>
          <p:nvPicPr>
            <p:cNvPr id="167" name="Graphic 513" descr="Hourglass">
              <a:extLst>
                <a:ext uri="{FF2B5EF4-FFF2-40B4-BE49-F238E27FC236}">
                  <a16:creationId xmlns="" xmlns:a16="http://schemas.microsoft.com/office/drawing/2014/main" id="{AA57CAD0-CB71-433B-B535-C79B4ABB0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560715" y="2912932"/>
              <a:ext cx="540000" cy="540000"/>
            </a:xfrm>
            <a:prstGeom prst="rect">
              <a:avLst/>
            </a:prstGeom>
          </p:spPr>
        </p:pic>
        <p:pic>
          <p:nvPicPr>
            <p:cNvPr id="168" name="Graphic 515" descr="Research">
              <a:extLst>
                <a:ext uri="{FF2B5EF4-FFF2-40B4-BE49-F238E27FC236}">
                  <a16:creationId xmlns="" xmlns:a16="http://schemas.microsoft.com/office/drawing/2014/main" id="{EBF39F1D-334B-43F5-938B-858FCA7F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5791992" y="3101817"/>
              <a:ext cx="540000" cy="540000"/>
            </a:xfrm>
            <a:prstGeom prst="rect">
              <a:avLst/>
            </a:prstGeom>
          </p:spPr>
        </p:pic>
        <p:pic>
          <p:nvPicPr>
            <p:cNvPr id="169" name="Graphic 517" descr="Bar graph with upward trend">
              <a:extLst>
                <a:ext uri="{FF2B5EF4-FFF2-40B4-BE49-F238E27FC236}">
                  <a16:creationId xmlns="" xmlns:a16="http://schemas.microsoft.com/office/drawing/2014/main" id="{6ED1A36E-8D91-42E9-8C6C-C42A9726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024160" y="1146952"/>
              <a:ext cx="540000" cy="540000"/>
            </a:xfrm>
            <a:prstGeom prst="rect">
              <a:avLst/>
            </a:prstGeom>
          </p:spPr>
        </p:pic>
        <p:pic>
          <p:nvPicPr>
            <p:cNvPr id="170" name="Graphic 519" descr="Target">
              <a:extLst>
                <a:ext uri="{FF2B5EF4-FFF2-40B4-BE49-F238E27FC236}">
                  <a16:creationId xmlns="" xmlns:a16="http://schemas.microsoft.com/office/drawing/2014/main" id="{57AAB447-BB29-4AA4-BD9C-7B636105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6277522" y="2336126"/>
              <a:ext cx="540000" cy="540000"/>
            </a:xfrm>
            <a:prstGeom prst="rect">
              <a:avLst/>
            </a:prstGeom>
          </p:spPr>
        </p:pic>
        <p:pic>
          <p:nvPicPr>
            <p:cNvPr id="171" name="Graphic 521" descr="Bullseye">
              <a:extLst>
                <a:ext uri="{FF2B5EF4-FFF2-40B4-BE49-F238E27FC236}">
                  <a16:creationId xmlns="" xmlns:a16="http://schemas.microsoft.com/office/drawing/2014/main" id="{83F89E9F-3BD6-4C67-A36A-F4EEF4142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5207973" y="2912932"/>
              <a:ext cx="540000" cy="540000"/>
            </a:xfrm>
            <a:prstGeom prst="rect">
              <a:avLst/>
            </a:prstGeom>
          </p:spPr>
        </p:pic>
        <p:pic>
          <p:nvPicPr>
            <p:cNvPr id="172" name="Graphic 523" descr="Handshake">
              <a:extLst>
                <a:ext uri="{FF2B5EF4-FFF2-40B4-BE49-F238E27FC236}">
                  <a16:creationId xmlns="" xmlns:a16="http://schemas.microsoft.com/office/drawing/2014/main" id="{089E9BA7-C6D9-42ED-914B-0BF920594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4332468" y="1796126"/>
              <a:ext cx="540000" cy="540000"/>
            </a:xfrm>
            <a:prstGeom prst="rect">
              <a:avLst/>
            </a:prstGeom>
          </p:spPr>
        </p:pic>
        <p:pic>
          <p:nvPicPr>
            <p:cNvPr id="173" name="Graphic 525" descr="Briefcase">
              <a:extLst>
                <a:ext uri="{FF2B5EF4-FFF2-40B4-BE49-F238E27FC236}">
                  <a16:creationId xmlns="" xmlns:a16="http://schemas.microsoft.com/office/drawing/2014/main" id="{E8BD50D4-735F-4DEE-895A-58BA0236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4976826" y="1693057"/>
              <a:ext cx="540000" cy="540000"/>
            </a:xfrm>
            <a:prstGeom prst="rect">
              <a:avLst/>
            </a:prstGeom>
          </p:spPr>
        </p:pic>
        <p:pic>
          <p:nvPicPr>
            <p:cNvPr id="174" name="Graphic 527" descr="Employee badge">
              <a:extLst>
                <a:ext uri="{FF2B5EF4-FFF2-40B4-BE49-F238E27FC236}">
                  <a16:creationId xmlns="" xmlns:a16="http://schemas.microsoft.com/office/drawing/2014/main" id="{AE62747B-2A1B-46F0-9672-DC93340F2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tretch>
              <a:fillRect/>
            </a:stretch>
          </p:blipFill>
          <p:spPr>
            <a:xfrm>
              <a:off x="6992409" y="2336126"/>
              <a:ext cx="540000" cy="540000"/>
            </a:xfrm>
            <a:prstGeom prst="rect">
              <a:avLst/>
            </a:prstGeom>
          </p:spPr>
        </p:pic>
        <p:pic>
          <p:nvPicPr>
            <p:cNvPr id="175" name="Graphic 529" descr="Open folder">
              <a:extLst>
                <a:ext uri="{FF2B5EF4-FFF2-40B4-BE49-F238E27FC236}">
                  <a16:creationId xmlns="" xmlns:a16="http://schemas.microsoft.com/office/drawing/2014/main" id="{8A34D047-CE70-4E96-B9B9-42E09793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tretch>
              <a:fillRect/>
            </a:stretch>
          </p:blipFill>
          <p:spPr>
            <a:xfrm>
              <a:off x="7319532" y="1842157"/>
              <a:ext cx="540000" cy="540000"/>
            </a:xfrm>
            <a:prstGeom prst="rect">
              <a:avLst/>
            </a:prstGeom>
          </p:spPr>
        </p:pic>
        <p:pic>
          <p:nvPicPr>
            <p:cNvPr id="176" name="Graphic 531" descr="Clipboard">
              <a:extLst>
                <a:ext uri="{FF2B5EF4-FFF2-40B4-BE49-F238E27FC236}">
                  <a16:creationId xmlns="" xmlns:a16="http://schemas.microsoft.com/office/drawing/2014/main" id="{60449AD1-E0D2-4C65-8D2A-6A589E3E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tretch>
              <a:fillRect/>
            </a:stretch>
          </p:blipFill>
          <p:spPr>
            <a:xfrm>
              <a:off x="5280261" y="1162999"/>
              <a:ext cx="540000" cy="540000"/>
            </a:xfrm>
            <a:prstGeom prst="rect">
              <a:avLst/>
            </a:prstGeom>
          </p:spPr>
        </p:pic>
        <p:pic>
          <p:nvPicPr>
            <p:cNvPr id="177" name="Graphic 533" descr="Group brainstorm">
              <a:extLst>
                <a:ext uri="{FF2B5EF4-FFF2-40B4-BE49-F238E27FC236}">
                  <a16:creationId xmlns="" xmlns:a16="http://schemas.microsoft.com/office/drawing/2014/main" id="{C1F4B420-8D29-406F-A69E-AFD5D9DBE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2"/>
                </a:ext>
              </a:extLst>
            </a:blip>
            <a:stretch>
              <a:fillRect/>
            </a:stretch>
          </p:blipFill>
          <p:spPr>
            <a:xfrm>
              <a:off x="6315512" y="1696193"/>
              <a:ext cx="540000" cy="540000"/>
            </a:xfrm>
            <a:prstGeom prst="rect">
              <a:avLst/>
            </a:prstGeom>
          </p:spPr>
        </p:pic>
        <p:pic>
          <p:nvPicPr>
            <p:cNvPr id="178" name="Graphic 535" descr="Target Audience">
              <a:extLst>
                <a:ext uri="{FF2B5EF4-FFF2-40B4-BE49-F238E27FC236}">
                  <a16:creationId xmlns="" xmlns:a16="http://schemas.microsoft.com/office/drawing/2014/main" id="{C2F42A54-77B3-4584-A2C8-4F6BC119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4"/>
                </a:ext>
              </a:extLst>
            </a:blip>
            <a:stretch>
              <a:fillRect/>
            </a:stretch>
          </p:blipFill>
          <p:spPr>
            <a:xfrm>
              <a:off x="6704576" y="131058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344227" y="610136"/>
            <a:ext cx="537866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Inventory </a:t>
            </a:r>
            <a:r>
              <a:rPr lang="en-US" sz="2000" dirty="0">
                <a:solidFill>
                  <a:prstClr val="black"/>
                </a:solidFill>
              </a:rPr>
              <a:t>management </a:t>
            </a: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Sales </a:t>
            </a:r>
            <a:r>
              <a:rPr lang="en-US" sz="2000" dirty="0">
                <a:solidFill>
                  <a:prstClr val="black"/>
                </a:solidFill>
              </a:rPr>
              <a:t>and Seles </a:t>
            </a:r>
            <a:r>
              <a:rPr lang="en-US" sz="2000" dirty="0" smtClean="0">
                <a:solidFill>
                  <a:prstClr val="black"/>
                </a:solidFill>
              </a:rPr>
              <a:t>person management 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Payment </a:t>
            </a:r>
            <a:r>
              <a:rPr lang="en-US" sz="2000" dirty="0">
                <a:solidFill>
                  <a:prstClr val="black"/>
                </a:solidFill>
              </a:rPr>
              <a:t>get way </a:t>
            </a: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Loan/ </a:t>
            </a:r>
            <a:r>
              <a:rPr lang="en-GB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itchFamily="34" charset="0"/>
                <a:ea typeface="Cambria" panose="02040503050406030204" pitchFamily="18" charset="0"/>
                <a:cs typeface="Arial" pitchFamily="34" charset="0"/>
              </a:rPr>
              <a:t> financial </a:t>
            </a:r>
            <a:r>
              <a:rPr lang="en-US" sz="2000" dirty="0" smtClean="0">
                <a:solidFill>
                  <a:prstClr val="black"/>
                </a:solidFill>
              </a:rPr>
              <a:t> RBF and BNPL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Expense </a:t>
            </a:r>
            <a:r>
              <a:rPr lang="en-US" sz="2000" dirty="0">
                <a:solidFill>
                  <a:prstClr val="black"/>
                </a:solidFill>
              </a:rPr>
              <a:t>management system </a:t>
            </a: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Reporting </a:t>
            </a:r>
            <a:r>
              <a:rPr lang="en-US" sz="2000" dirty="0">
                <a:solidFill>
                  <a:prstClr val="black"/>
                </a:solidFill>
              </a:rPr>
              <a:t>and alerting each stack , </a:t>
            </a: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Report Revenue </a:t>
            </a:r>
            <a:r>
              <a:rPr lang="en-US" sz="2000" dirty="0">
                <a:solidFill>
                  <a:prstClr val="black"/>
                </a:solidFill>
              </a:rPr>
              <a:t>and profitability of it </a:t>
            </a:r>
            <a:r>
              <a:rPr lang="en-US" sz="2000" dirty="0" smtClean="0">
                <a:solidFill>
                  <a:prstClr val="black"/>
                </a:solidFill>
              </a:rPr>
              <a:t>business</a:t>
            </a:r>
          </a:p>
          <a:p>
            <a:pPr marL="285750" indent="-285750" defTabSz="1218927">
              <a:lnSpc>
                <a:spcPct val="250000"/>
              </a:lnSpc>
              <a:buFont typeface="Wingdings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</a:rPr>
              <a:t>Other </a:t>
            </a:r>
            <a:r>
              <a:rPr lang="en-US" sz="2000" dirty="0" smtClean="0">
                <a:solidFill>
                  <a:prstClr val="black"/>
                </a:solidFill>
              </a:rPr>
              <a:t> 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04" name="Picture 203">
            <a:extLst>
              <a:ext uri="{FF2B5EF4-FFF2-40B4-BE49-F238E27FC236}">
                <a16:creationId xmlns="" xmlns:a16="http://schemas.microsoft.com/office/drawing/2014/main" id="{8F3B451A-A461-0437-BB99-EDC131792AE1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098" y="444122"/>
            <a:ext cx="1092196" cy="4356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6" y="260117"/>
            <a:ext cx="2503745" cy="485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635728" y="3448050"/>
            <a:ext cx="2386033" cy="1437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55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6147" y="710828"/>
            <a:ext cx="3600924" cy="123693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69695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694413" y="228607"/>
            <a:ext cx="4263227" cy="48222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What is inventory management?</a:t>
            </a:r>
          </a:p>
        </p:txBody>
      </p:sp>
      <p:grpSp>
        <p:nvGrpSpPr>
          <p:cNvPr id="212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13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225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6" name="Rectangle 235"/>
          <p:cNvSpPr/>
          <p:nvPr/>
        </p:nvSpPr>
        <p:spPr>
          <a:xfrm>
            <a:off x="694413" y="620872"/>
            <a:ext cx="9984187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Inventory management, a critical element of the supply chain, is the tracking of inventory from manufacturers to warehouses and from these facilities to a point of sale. 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goal of inventory management is to have the right products in the right place at the right time. 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694414" y="2612854"/>
            <a:ext cx="963433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i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i="1" dirty="0" smtClean="0">
                <a:latin typeface="Arial" pitchFamily="34" charset="0"/>
                <a:cs typeface="Arial" pitchFamily="34" charset="0"/>
              </a:rPr>
              <a:t>Inventory 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management requires inventory visibility — knowing when to order, how much to order and where to store stock.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11" y="3951682"/>
            <a:ext cx="5010778" cy="25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959" y="516201"/>
            <a:ext cx="3603093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60" y="260484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oogle Shape;12961;p80"/>
          <p:cNvGrpSpPr/>
          <p:nvPr/>
        </p:nvGrpSpPr>
        <p:grpSpPr>
          <a:xfrm>
            <a:off x="5684150" y="1917035"/>
            <a:ext cx="345642" cy="345674"/>
            <a:chOff x="5549861" y="3817349"/>
            <a:chExt cx="345642" cy="345674"/>
          </a:xfrm>
          <a:solidFill>
            <a:schemeClr val="bg1"/>
          </a:solidFill>
        </p:grpSpPr>
        <p:sp>
          <p:nvSpPr>
            <p:cNvPr id="65" name="Google Shape;12962;p80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963;p80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964;p80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3081;p80"/>
          <p:cNvGrpSpPr/>
          <p:nvPr/>
        </p:nvGrpSpPr>
        <p:grpSpPr>
          <a:xfrm>
            <a:off x="6279383" y="2908851"/>
            <a:ext cx="379764" cy="337684"/>
            <a:chOff x="5585861" y="2905929"/>
            <a:chExt cx="379764" cy="337684"/>
          </a:xfrm>
          <a:solidFill>
            <a:schemeClr val="bg1"/>
          </a:solidFill>
        </p:grpSpPr>
        <p:sp>
          <p:nvSpPr>
            <p:cNvPr id="69" name="Google Shape;13082;p80"/>
            <p:cNvSpPr/>
            <p:nvPr/>
          </p:nvSpPr>
          <p:spPr>
            <a:xfrm>
              <a:off x="5609734" y="3198096"/>
              <a:ext cx="11395" cy="45517"/>
            </a:xfrm>
            <a:custGeom>
              <a:avLst/>
              <a:gdLst/>
              <a:ahLst/>
              <a:cxnLst/>
              <a:rect l="l" t="t" r="r" b="b"/>
              <a:pathLst>
                <a:path w="358" h="1430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lnTo>
                    <a:pt x="0" y="1251"/>
                  </a:lnTo>
                  <a:cubicBezTo>
                    <a:pt x="0" y="1334"/>
                    <a:pt x="72" y="1430"/>
                    <a:pt x="179" y="1430"/>
                  </a:cubicBezTo>
                  <a:cubicBezTo>
                    <a:pt x="286" y="1430"/>
                    <a:pt x="357" y="1358"/>
                    <a:pt x="357" y="1251"/>
                  </a:cubicBezTo>
                  <a:lnTo>
                    <a:pt x="357" y="180"/>
                  </a:lnTo>
                  <a:cubicBezTo>
                    <a:pt x="345" y="84"/>
                    <a:pt x="27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083;p80"/>
            <p:cNvSpPr/>
            <p:nvPr/>
          </p:nvSpPr>
          <p:spPr>
            <a:xfrm>
              <a:off x="5585861" y="3048431"/>
              <a:ext cx="205431" cy="195182"/>
            </a:xfrm>
            <a:custGeom>
              <a:avLst/>
              <a:gdLst/>
              <a:ahLst/>
              <a:cxnLst/>
              <a:rect l="l" t="t" r="r" b="b"/>
              <a:pathLst>
                <a:path w="6454" h="6132" extrusionOk="0">
                  <a:moveTo>
                    <a:pt x="5965" y="964"/>
                  </a:moveTo>
                  <a:lnTo>
                    <a:pt x="6025" y="1238"/>
                  </a:lnTo>
                  <a:cubicBezTo>
                    <a:pt x="6048" y="1298"/>
                    <a:pt x="6025" y="1369"/>
                    <a:pt x="5977" y="1417"/>
                  </a:cubicBezTo>
                  <a:lnTo>
                    <a:pt x="5870" y="1512"/>
                  </a:lnTo>
                  <a:lnTo>
                    <a:pt x="5632" y="1274"/>
                  </a:lnTo>
                  <a:lnTo>
                    <a:pt x="5965" y="964"/>
                  </a:lnTo>
                  <a:close/>
                  <a:moveTo>
                    <a:pt x="1834" y="333"/>
                  </a:moveTo>
                  <a:cubicBezTo>
                    <a:pt x="2119" y="333"/>
                    <a:pt x="2405" y="452"/>
                    <a:pt x="2608" y="667"/>
                  </a:cubicBezTo>
                  <a:cubicBezTo>
                    <a:pt x="2822" y="869"/>
                    <a:pt x="2941" y="1167"/>
                    <a:pt x="2977" y="1488"/>
                  </a:cubicBezTo>
                  <a:cubicBezTo>
                    <a:pt x="2989" y="1595"/>
                    <a:pt x="3000" y="1738"/>
                    <a:pt x="3012" y="1905"/>
                  </a:cubicBezTo>
                  <a:cubicBezTo>
                    <a:pt x="2822" y="1584"/>
                    <a:pt x="2524" y="1345"/>
                    <a:pt x="2119" y="1214"/>
                  </a:cubicBezTo>
                  <a:cubicBezTo>
                    <a:pt x="1822" y="1115"/>
                    <a:pt x="1565" y="1107"/>
                    <a:pt x="1481" y="1107"/>
                  </a:cubicBezTo>
                  <a:cubicBezTo>
                    <a:pt x="1465" y="1107"/>
                    <a:pt x="1455" y="1107"/>
                    <a:pt x="1453" y="1107"/>
                  </a:cubicBezTo>
                  <a:cubicBezTo>
                    <a:pt x="1405" y="1107"/>
                    <a:pt x="1369" y="1131"/>
                    <a:pt x="1334" y="1167"/>
                  </a:cubicBezTo>
                  <a:lnTo>
                    <a:pt x="1024" y="1500"/>
                  </a:lnTo>
                  <a:cubicBezTo>
                    <a:pt x="953" y="1572"/>
                    <a:pt x="965" y="1679"/>
                    <a:pt x="1024" y="1750"/>
                  </a:cubicBezTo>
                  <a:cubicBezTo>
                    <a:pt x="1058" y="1784"/>
                    <a:pt x="1100" y="1799"/>
                    <a:pt x="1143" y="1799"/>
                  </a:cubicBezTo>
                  <a:cubicBezTo>
                    <a:pt x="1190" y="1799"/>
                    <a:pt x="1237" y="1781"/>
                    <a:pt x="1274" y="1750"/>
                  </a:cubicBezTo>
                  <a:lnTo>
                    <a:pt x="1548" y="1488"/>
                  </a:lnTo>
                  <a:cubicBezTo>
                    <a:pt x="1762" y="1500"/>
                    <a:pt x="2500" y="1572"/>
                    <a:pt x="2774" y="2203"/>
                  </a:cubicBezTo>
                  <a:cubicBezTo>
                    <a:pt x="2715" y="2643"/>
                    <a:pt x="2334" y="2988"/>
                    <a:pt x="1857" y="2988"/>
                  </a:cubicBezTo>
                  <a:cubicBezTo>
                    <a:pt x="1334" y="2988"/>
                    <a:pt x="905" y="2560"/>
                    <a:pt x="905" y="2036"/>
                  </a:cubicBezTo>
                  <a:cubicBezTo>
                    <a:pt x="905" y="1941"/>
                    <a:pt x="822" y="1857"/>
                    <a:pt x="726" y="1857"/>
                  </a:cubicBezTo>
                  <a:cubicBezTo>
                    <a:pt x="703" y="1857"/>
                    <a:pt x="679" y="1857"/>
                    <a:pt x="667" y="1869"/>
                  </a:cubicBezTo>
                  <a:cubicBezTo>
                    <a:pt x="679" y="1726"/>
                    <a:pt x="691" y="1595"/>
                    <a:pt x="703" y="1488"/>
                  </a:cubicBezTo>
                  <a:cubicBezTo>
                    <a:pt x="726" y="1167"/>
                    <a:pt x="857" y="869"/>
                    <a:pt x="1060" y="667"/>
                  </a:cubicBezTo>
                  <a:cubicBezTo>
                    <a:pt x="1274" y="452"/>
                    <a:pt x="1560" y="333"/>
                    <a:pt x="1834" y="333"/>
                  </a:cubicBezTo>
                  <a:close/>
                  <a:moveTo>
                    <a:pt x="607" y="2346"/>
                  </a:moveTo>
                  <a:cubicBezTo>
                    <a:pt x="679" y="2667"/>
                    <a:pt x="869" y="2929"/>
                    <a:pt x="1131" y="3108"/>
                  </a:cubicBezTo>
                  <a:lnTo>
                    <a:pt x="1131" y="3298"/>
                  </a:lnTo>
                  <a:cubicBezTo>
                    <a:pt x="798" y="3239"/>
                    <a:pt x="560" y="3155"/>
                    <a:pt x="417" y="3096"/>
                  </a:cubicBezTo>
                  <a:cubicBezTo>
                    <a:pt x="393" y="3096"/>
                    <a:pt x="417" y="3084"/>
                    <a:pt x="417" y="3084"/>
                  </a:cubicBezTo>
                  <a:cubicBezTo>
                    <a:pt x="488" y="2881"/>
                    <a:pt x="548" y="2619"/>
                    <a:pt x="607" y="2346"/>
                  </a:cubicBezTo>
                  <a:close/>
                  <a:moveTo>
                    <a:pt x="3120" y="2346"/>
                  </a:moveTo>
                  <a:cubicBezTo>
                    <a:pt x="3167" y="2584"/>
                    <a:pt x="3227" y="2810"/>
                    <a:pt x="3286" y="3000"/>
                  </a:cubicBezTo>
                  <a:lnTo>
                    <a:pt x="2977" y="3298"/>
                  </a:lnTo>
                  <a:cubicBezTo>
                    <a:pt x="2941" y="3334"/>
                    <a:pt x="2881" y="3358"/>
                    <a:pt x="2834" y="3358"/>
                  </a:cubicBezTo>
                  <a:lnTo>
                    <a:pt x="2786" y="3358"/>
                  </a:lnTo>
                  <a:cubicBezTo>
                    <a:pt x="2691" y="3358"/>
                    <a:pt x="2596" y="3274"/>
                    <a:pt x="2596" y="3167"/>
                  </a:cubicBezTo>
                  <a:lnTo>
                    <a:pt x="2596" y="3108"/>
                  </a:lnTo>
                  <a:cubicBezTo>
                    <a:pt x="2858" y="2929"/>
                    <a:pt x="3048" y="2667"/>
                    <a:pt x="3120" y="2346"/>
                  </a:cubicBezTo>
                  <a:close/>
                  <a:moveTo>
                    <a:pt x="2262" y="3274"/>
                  </a:moveTo>
                  <a:cubicBezTo>
                    <a:pt x="2274" y="3381"/>
                    <a:pt x="2334" y="3465"/>
                    <a:pt x="2393" y="3524"/>
                  </a:cubicBezTo>
                  <a:lnTo>
                    <a:pt x="2119" y="3774"/>
                  </a:lnTo>
                  <a:cubicBezTo>
                    <a:pt x="2048" y="3852"/>
                    <a:pt x="1953" y="3890"/>
                    <a:pt x="1856" y="3890"/>
                  </a:cubicBezTo>
                  <a:cubicBezTo>
                    <a:pt x="1759" y="3890"/>
                    <a:pt x="1661" y="3852"/>
                    <a:pt x="1584" y="3774"/>
                  </a:cubicBezTo>
                  <a:lnTo>
                    <a:pt x="1429" y="3631"/>
                  </a:lnTo>
                  <a:cubicBezTo>
                    <a:pt x="1453" y="3584"/>
                    <a:pt x="1465" y="3524"/>
                    <a:pt x="1465" y="3465"/>
                  </a:cubicBezTo>
                  <a:lnTo>
                    <a:pt x="1465" y="3274"/>
                  </a:lnTo>
                  <a:cubicBezTo>
                    <a:pt x="1584" y="3322"/>
                    <a:pt x="1727" y="3334"/>
                    <a:pt x="1857" y="3334"/>
                  </a:cubicBezTo>
                  <a:cubicBezTo>
                    <a:pt x="1988" y="3334"/>
                    <a:pt x="2119" y="3322"/>
                    <a:pt x="2262" y="3274"/>
                  </a:cubicBezTo>
                  <a:close/>
                  <a:moveTo>
                    <a:pt x="1857" y="0"/>
                  </a:moveTo>
                  <a:cubicBezTo>
                    <a:pt x="1072" y="0"/>
                    <a:pt x="429" y="619"/>
                    <a:pt x="369" y="1464"/>
                  </a:cubicBezTo>
                  <a:cubicBezTo>
                    <a:pt x="333" y="1810"/>
                    <a:pt x="214" y="2536"/>
                    <a:pt x="72" y="2941"/>
                  </a:cubicBezTo>
                  <a:cubicBezTo>
                    <a:pt x="0" y="3119"/>
                    <a:pt x="83" y="3310"/>
                    <a:pt x="262" y="3405"/>
                  </a:cubicBezTo>
                  <a:cubicBezTo>
                    <a:pt x="393" y="3465"/>
                    <a:pt x="595" y="3536"/>
                    <a:pt x="857" y="3596"/>
                  </a:cubicBezTo>
                  <a:lnTo>
                    <a:pt x="405" y="3822"/>
                  </a:lnTo>
                  <a:cubicBezTo>
                    <a:pt x="155" y="3941"/>
                    <a:pt x="12" y="4191"/>
                    <a:pt x="12" y="4477"/>
                  </a:cubicBezTo>
                  <a:lnTo>
                    <a:pt x="12" y="5953"/>
                  </a:lnTo>
                  <a:cubicBezTo>
                    <a:pt x="12" y="6036"/>
                    <a:pt x="83" y="6132"/>
                    <a:pt x="191" y="6132"/>
                  </a:cubicBezTo>
                  <a:cubicBezTo>
                    <a:pt x="274" y="6132"/>
                    <a:pt x="369" y="6048"/>
                    <a:pt x="369" y="5953"/>
                  </a:cubicBezTo>
                  <a:lnTo>
                    <a:pt x="369" y="4477"/>
                  </a:lnTo>
                  <a:cubicBezTo>
                    <a:pt x="369" y="4322"/>
                    <a:pt x="441" y="4191"/>
                    <a:pt x="572" y="4131"/>
                  </a:cubicBezTo>
                  <a:lnTo>
                    <a:pt x="1155" y="3834"/>
                  </a:lnTo>
                  <a:lnTo>
                    <a:pt x="1369" y="4024"/>
                  </a:lnTo>
                  <a:cubicBezTo>
                    <a:pt x="1512" y="4167"/>
                    <a:pt x="1691" y="4239"/>
                    <a:pt x="1869" y="4239"/>
                  </a:cubicBezTo>
                  <a:cubicBezTo>
                    <a:pt x="2048" y="4239"/>
                    <a:pt x="2238" y="4167"/>
                    <a:pt x="2381" y="4024"/>
                  </a:cubicBezTo>
                  <a:lnTo>
                    <a:pt x="2715" y="3691"/>
                  </a:lnTo>
                  <a:lnTo>
                    <a:pt x="2834" y="3691"/>
                  </a:lnTo>
                  <a:cubicBezTo>
                    <a:pt x="2977" y="3691"/>
                    <a:pt x="3108" y="3631"/>
                    <a:pt x="3215" y="3536"/>
                  </a:cubicBezTo>
                  <a:lnTo>
                    <a:pt x="5382" y="1488"/>
                  </a:lnTo>
                  <a:lnTo>
                    <a:pt x="5632" y="1738"/>
                  </a:lnTo>
                  <a:lnTo>
                    <a:pt x="2893" y="4477"/>
                  </a:lnTo>
                  <a:cubicBezTo>
                    <a:pt x="2715" y="4655"/>
                    <a:pt x="2631" y="4882"/>
                    <a:pt x="2631" y="5132"/>
                  </a:cubicBezTo>
                  <a:lnTo>
                    <a:pt x="2631" y="5929"/>
                  </a:lnTo>
                  <a:cubicBezTo>
                    <a:pt x="2631" y="6025"/>
                    <a:pt x="2703" y="6108"/>
                    <a:pt x="2810" y="6108"/>
                  </a:cubicBezTo>
                  <a:cubicBezTo>
                    <a:pt x="2893" y="6108"/>
                    <a:pt x="2989" y="6036"/>
                    <a:pt x="2989" y="5929"/>
                  </a:cubicBezTo>
                  <a:lnTo>
                    <a:pt x="2989" y="5132"/>
                  </a:lnTo>
                  <a:cubicBezTo>
                    <a:pt x="2989" y="4977"/>
                    <a:pt x="3048" y="4834"/>
                    <a:pt x="3155" y="4727"/>
                  </a:cubicBezTo>
                  <a:lnTo>
                    <a:pt x="6227" y="1643"/>
                  </a:lnTo>
                  <a:cubicBezTo>
                    <a:pt x="6370" y="1512"/>
                    <a:pt x="6429" y="1310"/>
                    <a:pt x="6382" y="1131"/>
                  </a:cubicBezTo>
                  <a:lnTo>
                    <a:pt x="6263" y="679"/>
                  </a:lnTo>
                  <a:lnTo>
                    <a:pt x="6382" y="572"/>
                  </a:lnTo>
                  <a:cubicBezTo>
                    <a:pt x="6453" y="512"/>
                    <a:pt x="6453" y="393"/>
                    <a:pt x="6382" y="321"/>
                  </a:cubicBezTo>
                  <a:cubicBezTo>
                    <a:pt x="6352" y="286"/>
                    <a:pt x="6307" y="268"/>
                    <a:pt x="6261" y="268"/>
                  </a:cubicBezTo>
                  <a:cubicBezTo>
                    <a:pt x="6215" y="268"/>
                    <a:pt x="6168" y="286"/>
                    <a:pt x="6132" y="321"/>
                  </a:cubicBezTo>
                  <a:lnTo>
                    <a:pt x="3572" y="2738"/>
                  </a:lnTo>
                  <a:cubicBezTo>
                    <a:pt x="3453" y="2322"/>
                    <a:pt x="3358" y="1750"/>
                    <a:pt x="3346" y="1464"/>
                  </a:cubicBezTo>
                  <a:cubicBezTo>
                    <a:pt x="3286" y="631"/>
                    <a:pt x="2643" y="0"/>
                    <a:pt x="1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084;p80"/>
            <p:cNvSpPr/>
            <p:nvPr/>
          </p:nvSpPr>
          <p:spPr>
            <a:xfrm>
              <a:off x="5740078" y="2905929"/>
              <a:ext cx="225547" cy="189516"/>
            </a:xfrm>
            <a:custGeom>
              <a:avLst/>
              <a:gdLst/>
              <a:ahLst/>
              <a:cxnLst/>
              <a:rect l="l" t="t" r="r" b="b"/>
              <a:pathLst>
                <a:path w="7086" h="5954" extrusionOk="0">
                  <a:moveTo>
                    <a:pt x="549" y="0"/>
                  </a:moveTo>
                  <a:cubicBezTo>
                    <a:pt x="251" y="0"/>
                    <a:pt x="1" y="250"/>
                    <a:pt x="1" y="548"/>
                  </a:cubicBezTo>
                  <a:lnTo>
                    <a:pt x="1" y="5072"/>
                  </a:lnTo>
                  <a:cubicBezTo>
                    <a:pt x="1" y="5156"/>
                    <a:pt x="72" y="5251"/>
                    <a:pt x="180" y="5251"/>
                  </a:cubicBezTo>
                  <a:cubicBezTo>
                    <a:pt x="263" y="5251"/>
                    <a:pt x="358" y="5179"/>
                    <a:pt x="358" y="5072"/>
                  </a:cubicBezTo>
                  <a:lnTo>
                    <a:pt x="358" y="548"/>
                  </a:lnTo>
                  <a:cubicBezTo>
                    <a:pt x="358" y="441"/>
                    <a:pt x="441" y="357"/>
                    <a:pt x="549" y="357"/>
                  </a:cubicBezTo>
                  <a:lnTo>
                    <a:pt x="6537" y="357"/>
                  </a:lnTo>
                  <a:cubicBezTo>
                    <a:pt x="6645" y="357"/>
                    <a:pt x="6728" y="441"/>
                    <a:pt x="6728" y="548"/>
                  </a:cubicBezTo>
                  <a:lnTo>
                    <a:pt x="6728" y="5394"/>
                  </a:lnTo>
                  <a:cubicBezTo>
                    <a:pt x="6728" y="5501"/>
                    <a:pt x="6645" y="5596"/>
                    <a:pt x="6537" y="5596"/>
                  </a:cubicBezTo>
                  <a:lnTo>
                    <a:pt x="2108" y="5596"/>
                  </a:lnTo>
                  <a:cubicBezTo>
                    <a:pt x="2025" y="5596"/>
                    <a:pt x="1930" y="5668"/>
                    <a:pt x="1930" y="5775"/>
                  </a:cubicBezTo>
                  <a:cubicBezTo>
                    <a:pt x="1930" y="5870"/>
                    <a:pt x="2013" y="5953"/>
                    <a:pt x="2108" y="5953"/>
                  </a:cubicBezTo>
                  <a:lnTo>
                    <a:pt x="6537" y="5953"/>
                  </a:lnTo>
                  <a:cubicBezTo>
                    <a:pt x="6835" y="5953"/>
                    <a:pt x="7085" y="5691"/>
                    <a:pt x="7085" y="5394"/>
                  </a:cubicBezTo>
                  <a:lnTo>
                    <a:pt x="7085" y="548"/>
                  </a:lnTo>
                  <a:cubicBezTo>
                    <a:pt x="7085" y="238"/>
                    <a:pt x="6847" y="0"/>
                    <a:pt x="6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085;p80"/>
            <p:cNvSpPr/>
            <p:nvPr/>
          </p:nvSpPr>
          <p:spPr>
            <a:xfrm>
              <a:off x="5793902" y="2928464"/>
              <a:ext cx="131553" cy="130598"/>
            </a:xfrm>
            <a:custGeom>
              <a:avLst/>
              <a:gdLst/>
              <a:ahLst/>
              <a:cxnLst/>
              <a:rect l="l" t="t" r="r" b="b"/>
              <a:pathLst>
                <a:path w="4133" h="4103" extrusionOk="0">
                  <a:moveTo>
                    <a:pt x="1870" y="757"/>
                  </a:moveTo>
                  <a:cubicBezTo>
                    <a:pt x="2227" y="757"/>
                    <a:pt x="2537" y="876"/>
                    <a:pt x="2811" y="1090"/>
                  </a:cubicBezTo>
                  <a:lnTo>
                    <a:pt x="1751" y="2150"/>
                  </a:lnTo>
                  <a:cubicBezTo>
                    <a:pt x="1679" y="2221"/>
                    <a:pt x="1679" y="2328"/>
                    <a:pt x="1751" y="2400"/>
                  </a:cubicBezTo>
                  <a:cubicBezTo>
                    <a:pt x="1775" y="2424"/>
                    <a:pt x="1822" y="2447"/>
                    <a:pt x="1870" y="2447"/>
                  </a:cubicBezTo>
                  <a:cubicBezTo>
                    <a:pt x="1918" y="2447"/>
                    <a:pt x="1953" y="2424"/>
                    <a:pt x="1989" y="2400"/>
                  </a:cubicBezTo>
                  <a:lnTo>
                    <a:pt x="2513" y="1876"/>
                  </a:lnTo>
                  <a:cubicBezTo>
                    <a:pt x="2584" y="1995"/>
                    <a:pt x="2632" y="2126"/>
                    <a:pt x="2632" y="2281"/>
                  </a:cubicBezTo>
                  <a:cubicBezTo>
                    <a:pt x="2632" y="2697"/>
                    <a:pt x="2287" y="3043"/>
                    <a:pt x="1870" y="3043"/>
                  </a:cubicBezTo>
                  <a:cubicBezTo>
                    <a:pt x="1453" y="3043"/>
                    <a:pt x="1108" y="2697"/>
                    <a:pt x="1108" y="2281"/>
                  </a:cubicBezTo>
                  <a:cubicBezTo>
                    <a:pt x="1108" y="1864"/>
                    <a:pt x="1453" y="1519"/>
                    <a:pt x="1870" y="1519"/>
                  </a:cubicBezTo>
                  <a:cubicBezTo>
                    <a:pt x="1953" y="1519"/>
                    <a:pt x="2049" y="1447"/>
                    <a:pt x="2049" y="1340"/>
                  </a:cubicBezTo>
                  <a:cubicBezTo>
                    <a:pt x="2049" y="1233"/>
                    <a:pt x="1977" y="1162"/>
                    <a:pt x="1870" y="1162"/>
                  </a:cubicBezTo>
                  <a:cubicBezTo>
                    <a:pt x="1263" y="1162"/>
                    <a:pt x="763" y="1650"/>
                    <a:pt x="763" y="2269"/>
                  </a:cubicBezTo>
                  <a:cubicBezTo>
                    <a:pt x="763" y="2876"/>
                    <a:pt x="1263" y="3364"/>
                    <a:pt x="1870" y="3364"/>
                  </a:cubicBezTo>
                  <a:cubicBezTo>
                    <a:pt x="2477" y="3364"/>
                    <a:pt x="2965" y="2876"/>
                    <a:pt x="2965" y="2269"/>
                  </a:cubicBezTo>
                  <a:cubicBezTo>
                    <a:pt x="2965" y="2031"/>
                    <a:pt x="2894" y="1804"/>
                    <a:pt x="2763" y="1614"/>
                  </a:cubicBezTo>
                  <a:lnTo>
                    <a:pt x="3049" y="1328"/>
                  </a:lnTo>
                  <a:cubicBezTo>
                    <a:pt x="3251" y="1578"/>
                    <a:pt x="3370" y="1912"/>
                    <a:pt x="3370" y="2269"/>
                  </a:cubicBezTo>
                  <a:cubicBezTo>
                    <a:pt x="3370" y="3102"/>
                    <a:pt x="2703" y="3769"/>
                    <a:pt x="1870" y="3769"/>
                  </a:cubicBezTo>
                  <a:cubicBezTo>
                    <a:pt x="1036" y="3769"/>
                    <a:pt x="370" y="3102"/>
                    <a:pt x="370" y="2269"/>
                  </a:cubicBezTo>
                  <a:cubicBezTo>
                    <a:pt x="370" y="1435"/>
                    <a:pt x="1036" y="757"/>
                    <a:pt x="1870" y="757"/>
                  </a:cubicBezTo>
                  <a:close/>
                  <a:moveTo>
                    <a:pt x="3924" y="1"/>
                  </a:moveTo>
                  <a:cubicBezTo>
                    <a:pt x="3879" y="1"/>
                    <a:pt x="3834" y="19"/>
                    <a:pt x="3799" y="54"/>
                  </a:cubicBezTo>
                  <a:lnTo>
                    <a:pt x="3537" y="328"/>
                  </a:lnTo>
                  <a:lnTo>
                    <a:pt x="3537" y="197"/>
                  </a:lnTo>
                  <a:cubicBezTo>
                    <a:pt x="3537" y="102"/>
                    <a:pt x="3453" y="19"/>
                    <a:pt x="3358" y="19"/>
                  </a:cubicBezTo>
                  <a:cubicBezTo>
                    <a:pt x="3263" y="19"/>
                    <a:pt x="3180" y="90"/>
                    <a:pt x="3180" y="197"/>
                  </a:cubicBezTo>
                  <a:lnTo>
                    <a:pt x="3180" y="685"/>
                  </a:lnTo>
                  <a:lnTo>
                    <a:pt x="3037" y="816"/>
                  </a:lnTo>
                  <a:cubicBezTo>
                    <a:pt x="2715" y="554"/>
                    <a:pt x="2310" y="388"/>
                    <a:pt x="1870" y="388"/>
                  </a:cubicBezTo>
                  <a:cubicBezTo>
                    <a:pt x="834" y="388"/>
                    <a:pt x="1" y="1221"/>
                    <a:pt x="1" y="2245"/>
                  </a:cubicBezTo>
                  <a:cubicBezTo>
                    <a:pt x="1" y="3269"/>
                    <a:pt x="834" y="4102"/>
                    <a:pt x="1870" y="4102"/>
                  </a:cubicBezTo>
                  <a:cubicBezTo>
                    <a:pt x="2894" y="4102"/>
                    <a:pt x="3727" y="3269"/>
                    <a:pt x="3727" y="2245"/>
                  </a:cubicBezTo>
                  <a:cubicBezTo>
                    <a:pt x="3727" y="1804"/>
                    <a:pt x="3561" y="1388"/>
                    <a:pt x="3299" y="1066"/>
                  </a:cubicBezTo>
                  <a:lnTo>
                    <a:pt x="3430" y="935"/>
                  </a:lnTo>
                  <a:lnTo>
                    <a:pt x="3918" y="935"/>
                  </a:lnTo>
                  <a:cubicBezTo>
                    <a:pt x="4013" y="935"/>
                    <a:pt x="4096" y="864"/>
                    <a:pt x="4096" y="757"/>
                  </a:cubicBezTo>
                  <a:cubicBezTo>
                    <a:pt x="4084" y="673"/>
                    <a:pt x="4013" y="578"/>
                    <a:pt x="3918" y="578"/>
                  </a:cubicBezTo>
                  <a:lnTo>
                    <a:pt x="3787" y="578"/>
                  </a:lnTo>
                  <a:lnTo>
                    <a:pt x="4049" y="316"/>
                  </a:lnTo>
                  <a:cubicBezTo>
                    <a:pt x="4132" y="245"/>
                    <a:pt x="4132" y="138"/>
                    <a:pt x="4049" y="54"/>
                  </a:cubicBezTo>
                  <a:cubicBezTo>
                    <a:pt x="4013" y="19"/>
                    <a:pt x="3968" y="1"/>
                    <a:pt x="3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3076;p80"/>
          <p:cNvSpPr/>
          <p:nvPr/>
        </p:nvSpPr>
        <p:spPr>
          <a:xfrm>
            <a:off x="5663360" y="3769609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79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91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34607" y="751344"/>
            <a:ext cx="1036999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two main benefits of inventory management are that it ensures you’re able to fulfill incoming or open orders and raises profits. Inventory management also: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Saves Money: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Understanding stock trends means you see how much of and where you have something in stock so you’re better able to use the stock you have.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Improves Cash Flow: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proper inventory management, you spend money on inventory that sells, so cash is always moving through the business. 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Satisfies </a:t>
            </a:r>
            <a:r>
              <a:rPr lang="en-US" b="1" dirty="0"/>
              <a:t>Customers: </a:t>
            </a:r>
            <a:br>
              <a:rPr lang="en-US" b="1" dirty="0"/>
            </a:br>
            <a:r>
              <a:rPr lang="en-US" dirty="0"/>
              <a:t>One element of developing loyal customers is ensuring they receive the items they want without waiting.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13688" y="162286"/>
            <a:ext cx="3521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Benefits of 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4366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547" y="808438"/>
            <a:ext cx="4647561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886546" y="99831"/>
            <a:ext cx="6342595" cy="701674"/>
          </a:xfrm>
        </p:spPr>
        <p:txBody>
          <a:bodyPr>
            <a:normAutofit fontScale="90000"/>
          </a:bodyPr>
          <a:lstStyle/>
          <a:p>
            <a:pPr marL="285750" indent="-285750">
              <a:lnSpc>
                <a:spcPct val="2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sales and salesperson management,</a:t>
            </a:r>
          </a:p>
        </p:txBody>
      </p:sp>
      <p:sp>
        <p:nvSpPr>
          <p:cNvPr id="2" name="AutoShape 2" descr="United Breaks Guitars eBook by Dave Carroll - EPUB | Rakuten Kobo United  Sta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Google Shape;977;p37"/>
          <p:cNvSpPr/>
          <p:nvPr/>
        </p:nvSpPr>
        <p:spPr>
          <a:xfrm>
            <a:off x="3709068" y="2404748"/>
            <a:ext cx="130065" cy="156746"/>
          </a:xfrm>
          <a:custGeom>
            <a:avLst/>
            <a:gdLst/>
            <a:ahLst/>
            <a:cxnLst/>
            <a:rect l="l" t="t" r="r" b="b"/>
            <a:pathLst>
              <a:path w="6105" h="6105" extrusionOk="0">
                <a:moveTo>
                  <a:pt x="3036" y="1101"/>
                </a:moveTo>
                <a:cubicBezTo>
                  <a:pt x="4136" y="1101"/>
                  <a:pt x="5004" y="1968"/>
                  <a:pt x="5004" y="3036"/>
                </a:cubicBezTo>
                <a:cubicBezTo>
                  <a:pt x="5004" y="4136"/>
                  <a:pt x="4136" y="5004"/>
                  <a:pt x="3036" y="5004"/>
                </a:cubicBezTo>
                <a:cubicBezTo>
                  <a:pt x="1968" y="5004"/>
                  <a:pt x="1101" y="4136"/>
                  <a:pt x="1101" y="3036"/>
                </a:cubicBezTo>
                <a:cubicBezTo>
                  <a:pt x="1101" y="1968"/>
                  <a:pt x="1968" y="1101"/>
                  <a:pt x="3036" y="1101"/>
                </a:cubicBezTo>
                <a:close/>
                <a:moveTo>
                  <a:pt x="3036" y="0"/>
                </a:moveTo>
                <a:cubicBezTo>
                  <a:pt x="1368" y="0"/>
                  <a:pt x="0" y="1368"/>
                  <a:pt x="0" y="3036"/>
                </a:cubicBezTo>
                <a:cubicBezTo>
                  <a:pt x="0" y="4703"/>
                  <a:pt x="1368" y="6104"/>
                  <a:pt x="3036" y="6104"/>
                </a:cubicBezTo>
                <a:cubicBezTo>
                  <a:pt x="4704" y="6104"/>
                  <a:pt x="6105" y="4703"/>
                  <a:pt x="6105" y="3036"/>
                </a:cubicBezTo>
                <a:cubicBezTo>
                  <a:pt x="6105" y="1368"/>
                  <a:pt x="4704" y="0"/>
                  <a:pt x="30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35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AutoShape 2" descr="What Is Sales Management? Function, Objective, Process, Defini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281445"/>
            <a:ext cx="10878185" cy="493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4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89958" y="808323"/>
            <a:ext cx="4906544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United Breaks Guitars eBook by Dave Carroll - EPUB | Rakuten Kobo United  Sta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789219" y="135639"/>
            <a:ext cx="5110649" cy="7016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Integrated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payment gateways,</a:t>
            </a:r>
            <a:endParaRPr lang="en-US" altLang="en-US" sz="27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38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91924" y="1336021"/>
            <a:ext cx="480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Complete the payment with one click 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608" y="1893910"/>
            <a:ext cx="5265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dirty="0">
                <a:latin typeface="Arial" pitchFamily="34" charset="0"/>
                <a:cs typeface="Arial" pitchFamily="34" charset="0"/>
              </a:rPr>
              <a:t>payment gateway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enables to process mobile transfer, </a:t>
            </a:r>
            <a:r>
              <a:rPr lang="en-US" dirty="0">
                <a:latin typeface="Arial" pitchFamily="34" charset="0"/>
                <a:cs typeface="Arial" pitchFamily="34" charset="0"/>
              </a:rPr>
              <a:t>card transactions and other forms of electronic payment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To manage receiving payment directly with out any seamlessly (without additional things 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A payment gateway is like a virtual cash register or POS system.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69" y="486476"/>
            <a:ext cx="3683089" cy="2987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58" y="3169278"/>
            <a:ext cx="3275881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8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89958" y="808323"/>
            <a:ext cx="4906544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United Breaks Guitars eBook by Dave Carroll - EPUB | Rakuten Kobo United  Sta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789219" y="135639"/>
            <a:ext cx="5508064" cy="7016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Expense management system </a:t>
            </a:r>
          </a:p>
        </p:txBody>
      </p:sp>
      <p:grpSp>
        <p:nvGrpSpPr>
          <p:cNvPr id="2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38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91924" y="2234839"/>
            <a:ext cx="5265260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latin typeface="Arial" pitchFamily="34" charset="0"/>
                <a:cs typeface="Arial" pitchFamily="34" charset="0"/>
              </a:rPr>
              <a:t>The Expense Management System helps us keep track of our spending.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It </a:t>
            </a:r>
            <a:r>
              <a:rPr lang="en-US" dirty="0">
                <a:latin typeface="Arial" pitchFamily="34" charset="0"/>
                <a:cs typeface="Arial" pitchFamily="34" charset="0"/>
              </a:rPr>
              <a:t>reveals where we're spending the most, so we can figure out if our expenses are too high compared to the money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we're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99" y="1084261"/>
            <a:ext cx="4901463" cy="49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889958" y="808323"/>
            <a:ext cx="4906544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United Breaks Guitars eBook by Dave Carroll - EPUB | Rakuten Kobo United  Sta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789219" y="135639"/>
            <a:ext cx="5508064" cy="70167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&amp; Alerting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38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928430" y="1480757"/>
            <a:ext cx="1059653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Revenue Breakdown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Reporting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tools provide detailed insights into various revenue sources, highlighting where the money is coming from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Profitability Analysis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  Businesses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can use reporting to analyze the profitability of different aspects, helping them focus on successful areas and identify potential challenges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Strategic Adjustments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Regular reports enable businesses to make strategic adjustments, optimizing operations for better financial outcomes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Real-time Alerts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Alerting features act as a real-time guardian, notifying stakeholders when specific revenue or profitability thresholds are met or exceeded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Proactive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Decision-making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     Al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erts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empower businesses to respond promptly to changes, seize opportunities, and address risks, fostering adaptability and resilience.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7.uihere.com/icons/338/93/91/bulb-6e8156ade38e2e2b93b879fa42ac6afa.png">
            <a:extLst>
              <a:ext uri="{FF2B5EF4-FFF2-40B4-BE49-F238E27FC236}">
                <a16:creationId xmlns:a16="http://schemas.microsoft.com/office/drawing/2014/main" xmlns="" id="{7C264DCE-7E48-47B2-80FB-489D92CC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0" y="106681"/>
            <a:ext cx="2165559" cy="20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716CF1F-DDDD-48E5-BB94-C6100C1B6BA4}"/>
              </a:ext>
            </a:extLst>
          </p:cNvPr>
          <p:cNvCxnSpPr>
            <a:cxnSpLocks/>
          </p:cNvCxnSpPr>
          <p:nvPr/>
        </p:nvCxnSpPr>
        <p:spPr>
          <a:xfrm flipH="1">
            <a:off x="1460867" y="1849547"/>
            <a:ext cx="95763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1A99DE9-560A-4998-A1FF-BC271D378388}"/>
              </a:ext>
            </a:extLst>
          </p:cNvPr>
          <p:cNvCxnSpPr>
            <a:cxnSpLocks/>
          </p:cNvCxnSpPr>
          <p:nvPr/>
        </p:nvCxnSpPr>
        <p:spPr>
          <a:xfrm flipH="1">
            <a:off x="1460868" y="3029271"/>
            <a:ext cx="95830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A58F5A6-19D1-4E4D-8BDB-0A42EA486D1B}"/>
              </a:ext>
            </a:extLst>
          </p:cNvPr>
          <p:cNvCxnSpPr>
            <a:cxnSpLocks/>
          </p:cNvCxnSpPr>
          <p:nvPr/>
        </p:nvCxnSpPr>
        <p:spPr>
          <a:xfrm flipH="1">
            <a:off x="1460867" y="4208993"/>
            <a:ext cx="9583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B5779DD-ACB1-4C3C-9B22-EDB18D8F6B2E}"/>
              </a:ext>
            </a:extLst>
          </p:cNvPr>
          <p:cNvCxnSpPr>
            <a:cxnSpLocks/>
          </p:cNvCxnSpPr>
          <p:nvPr/>
        </p:nvCxnSpPr>
        <p:spPr>
          <a:xfrm flipH="1">
            <a:off x="1460867" y="5388716"/>
            <a:ext cx="9583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9F2D014-3D06-4480-BB49-6E848E1B2EBF}"/>
              </a:ext>
            </a:extLst>
          </p:cNvPr>
          <p:cNvCxnSpPr>
            <a:cxnSpLocks/>
          </p:cNvCxnSpPr>
          <p:nvPr/>
        </p:nvCxnSpPr>
        <p:spPr>
          <a:xfrm flipH="1">
            <a:off x="1460867" y="6568440"/>
            <a:ext cx="95659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8F87AFB-B4FA-4C13-BDC1-5863CCF88867}"/>
              </a:ext>
            </a:extLst>
          </p:cNvPr>
          <p:cNvCxnSpPr>
            <a:cxnSpLocks/>
          </p:cNvCxnSpPr>
          <p:nvPr/>
        </p:nvCxnSpPr>
        <p:spPr>
          <a:xfrm>
            <a:off x="11026825" y="1832129"/>
            <a:ext cx="17085" cy="1216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4744523-8DF1-4745-9729-43CCFD49BC6A}"/>
              </a:ext>
            </a:extLst>
          </p:cNvPr>
          <p:cNvCxnSpPr>
            <a:cxnSpLocks/>
          </p:cNvCxnSpPr>
          <p:nvPr/>
        </p:nvCxnSpPr>
        <p:spPr>
          <a:xfrm>
            <a:off x="1460866" y="3018997"/>
            <a:ext cx="1" cy="1189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531615D-C54B-4402-AF7E-DFBA39906227}"/>
              </a:ext>
            </a:extLst>
          </p:cNvPr>
          <p:cNvCxnSpPr>
            <a:cxnSpLocks/>
          </p:cNvCxnSpPr>
          <p:nvPr/>
        </p:nvCxnSpPr>
        <p:spPr>
          <a:xfrm>
            <a:off x="11037212" y="4185045"/>
            <a:ext cx="0" cy="1222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99FAA87-3B4C-463F-8C5E-E3A9897DAA2E}"/>
              </a:ext>
            </a:extLst>
          </p:cNvPr>
          <p:cNvCxnSpPr>
            <a:cxnSpLocks/>
          </p:cNvCxnSpPr>
          <p:nvPr/>
        </p:nvCxnSpPr>
        <p:spPr>
          <a:xfrm>
            <a:off x="1462709" y="5388717"/>
            <a:ext cx="0" cy="11797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1050947-61A9-4775-A000-2BCF66E993F4}"/>
              </a:ext>
            </a:extLst>
          </p:cNvPr>
          <p:cNvSpPr/>
          <p:nvPr/>
        </p:nvSpPr>
        <p:spPr>
          <a:xfrm>
            <a:off x="10664344" y="2071517"/>
            <a:ext cx="774000" cy="77277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Project icon">
            <a:extLst>
              <a:ext uri="{FF2B5EF4-FFF2-40B4-BE49-F238E27FC236}">
                <a16:creationId xmlns:a16="http://schemas.microsoft.com/office/drawing/2014/main" xmlns="" id="{6F17F084-C0D7-4C4C-83DE-8B1E730A1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95" y="2218212"/>
            <a:ext cx="498144" cy="4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A69B03C-50C7-4B6E-AC12-72B3FF4D3371}"/>
              </a:ext>
            </a:extLst>
          </p:cNvPr>
          <p:cNvGrpSpPr/>
          <p:nvPr/>
        </p:nvGrpSpPr>
        <p:grpSpPr>
          <a:xfrm>
            <a:off x="1749233" y="1981279"/>
            <a:ext cx="7083871" cy="883892"/>
            <a:chOff x="1588647" y="2917119"/>
            <a:chExt cx="4144822" cy="7124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81FB331-6959-4E25-94DF-2F305D62AD32}"/>
                </a:ext>
              </a:extLst>
            </p:cNvPr>
            <p:cNvSpPr txBox="1"/>
            <p:nvPr/>
          </p:nvSpPr>
          <p:spPr>
            <a:xfrm>
              <a:off x="1588647" y="3183010"/>
              <a:ext cx="4144822" cy="4465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Cooperative Bank of Oromia was established to address rural financial challenges, including poor savings culture, exploitative informal lending, and the need to support cooperative institutions and farmers in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country .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EAE23B0-C166-4586-BD0B-7E27A44791C4}"/>
                </a:ext>
              </a:extLst>
            </p:cNvPr>
            <p:cNvSpPr txBox="1"/>
            <p:nvPr/>
          </p:nvSpPr>
          <p:spPr>
            <a:xfrm>
              <a:off x="1588647" y="2917119"/>
              <a:ext cx="4144822" cy="198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dirty="0"/>
                <a:t>THE IDEA OF ESTABLISHING COOPERATIVE BANK OF OROMIA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E0F3DDD-A65A-4EE7-BF51-1E2DD8E19D81}"/>
              </a:ext>
            </a:extLst>
          </p:cNvPr>
          <p:cNvGrpSpPr/>
          <p:nvPr/>
        </p:nvGrpSpPr>
        <p:grpSpPr>
          <a:xfrm>
            <a:off x="4213881" y="3208136"/>
            <a:ext cx="6572414" cy="726658"/>
            <a:chOff x="1588647" y="3861621"/>
            <a:chExt cx="4144822" cy="58567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4E1A2F1-ED33-4A24-8E41-6BF09FF8B353}"/>
                </a:ext>
              </a:extLst>
            </p:cNvPr>
            <p:cNvSpPr txBox="1"/>
            <p:nvPr/>
          </p:nvSpPr>
          <p:spPr>
            <a:xfrm>
              <a:off x="1588647" y="4149622"/>
              <a:ext cx="4144822" cy="2976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Cooperative Bank of Oromia was created to address rural financing needs, with support from NGOs like ACDI VOCA and Self-help international.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07218DE-3D42-4D50-8E7C-C6963946BA8F}"/>
                </a:ext>
              </a:extLst>
            </p:cNvPr>
            <p:cNvSpPr txBox="1"/>
            <p:nvPr/>
          </p:nvSpPr>
          <p:spPr>
            <a:xfrm>
              <a:off x="1588647" y="3861621"/>
              <a:ext cx="4144822" cy="198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Formation 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80E46E07-2879-4879-89D1-3A626ECD5236}"/>
              </a:ext>
            </a:extLst>
          </p:cNvPr>
          <p:cNvGrpSpPr/>
          <p:nvPr/>
        </p:nvGrpSpPr>
        <p:grpSpPr>
          <a:xfrm>
            <a:off x="1749233" y="4305190"/>
            <a:ext cx="6827839" cy="726658"/>
            <a:chOff x="1588647" y="4775423"/>
            <a:chExt cx="4144822" cy="5856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96DE4BB-89B4-4C3A-B81B-47C1F82A2781}"/>
                </a:ext>
              </a:extLst>
            </p:cNvPr>
            <p:cNvSpPr txBox="1"/>
            <p:nvPr/>
          </p:nvSpPr>
          <p:spPr>
            <a:xfrm>
              <a:off x="1588647" y="5063424"/>
              <a:ext cx="4144822" cy="2976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The Project Office was established to oversee the bank's business viability, create startup guidelines and regulations, handle legal incorporation, and manage day-to-day operations.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E335B676-7BD0-4F4F-8E0B-1DC48B0564D5}"/>
                </a:ext>
              </a:extLst>
            </p:cNvPr>
            <p:cNvSpPr txBox="1"/>
            <p:nvPr/>
          </p:nvSpPr>
          <p:spPr>
            <a:xfrm>
              <a:off x="1588647" y="4775423"/>
              <a:ext cx="4144822" cy="198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600" dirty="0"/>
                <a:t>PROJECT OFFICE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4F97D9FD-6D9E-41A1-8BE6-7510514FBA3C}"/>
              </a:ext>
            </a:extLst>
          </p:cNvPr>
          <p:cNvGrpSpPr/>
          <p:nvPr/>
        </p:nvGrpSpPr>
        <p:grpSpPr>
          <a:xfrm>
            <a:off x="4213881" y="5522916"/>
            <a:ext cx="6572414" cy="911324"/>
            <a:chOff x="1588647" y="5703385"/>
            <a:chExt cx="4144822" cy="73451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90D327D7-E8C1-49B9-A335-68CA4201EBB4}"/>
                </a:ext>
              </a:extLst>
            </p:cNvPr>
            <p:cNvSpPr txBox="1"/>
            <p:nvPr/>
          </p:nvSpPr>
          <p:spPr>
            <a:xfrm>
              <a:off x="1588647" y="5991386"/>
              <a:ext cx="4144822" cy="4465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Cooperative Bank of Oromia filled the financial service gap for rural farmers and cooperatives in Oromia, commencing operations on March 8, 2005, with a paid-up share capital of 112 million birr. It has expanded with multiple branches across the 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country.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1C01258-BA62-4CBA-92E2-579F15B1ADA2}"/>
                </a:ext>
              </a:extLst>
            </p:cNvPr>
            <p:cNvSpPr txBox="1"/>
            <p:nvPr/>
          </p:nvSpPr>
          <p:spPr>
            <a:xfrm>
              <a:off x="1588647" y="5703385"/>
              <a:ext cx="4144822" cy="1984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ESTABLISHMENT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435863" y="6623654"/>
            <a:ext cx="2890130" cy="20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0" y="5307124"/>
            <a:ext cx="1745227" cy="12613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41" y="4148227"/>
            <a:ext cx="2801225" cy="1259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" y="2972369"/>
            <a:ext cx="2032884" cy="12747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96" y="206389"/>
            <a:ext cx="1199105" cy="4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1210230" y="967509"/>
            <a:ext cx="6393552" cy="95631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49357" y="3468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altLang="en-US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6616" y="415161"/>
            <a:ext cx="7124037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Financing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AU" altLang="en-US" sz="2400" b="1" dirty="0">
              <a:solidFill>
                <a:srgbClr val="00B0F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39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51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4" name="Graphic 5">
            <a:extLst>
              <a:ext uri="{FF2B5EF4-FFF2-40B4-BE49-F238E27FC236}">
                <a16:creationId xmlns:a16="http://schemas.microsoft.com/office/drawing/2014/main" xmlns="" id="{B06621AC-6895-4B5C-A0AA-549B51F1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465286" y="1654528"/>
            <a:ext cx="6338888" cy="472881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0FE8493-6EF7-4A1E-8748-A0187DA4A4DB}"/>
              </a:ext>
            </a:extLst>
          </p:cNvPr>
          <p:cNvGrpSpPr/>
          <p:nvPr/>
        </p:nvGrpSpPr>
        <p:grpSpPr>
          <a:xfrm>
            <a:off x="6195153" y="1361275"/>
            <a:ext cx="5901840" cy="4627013"/>
            <a:chOff x="5860102" y="1449247"/>
            <a:chExt cx="5901840" cy="462701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868598D-CC9F-45C0-A58E-7205B492565F}"/>
                </a:ext>
              </a:extLst>
            </p:cNvPr>
            <p:cNvSpPr txBox="1"/>
            <p:nvPr/>
          </p:nvSpPr>
          <p:spPr>
            <a:xfrm>
              <a:off x="6427024" y="1483156"/>
              <a:ext cx="53349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 smtClean="0">
                  <a:solidFill>
                    <a:srgbClr val="3B3835"/>
                  </a:solidFill>
                  <a:effectLst/>
                  <a:latin typeface="Georgia Pro Light" panose="02040302050405020303" pitchFamily="18" charset="0"/>
                </a:rPr>
                <a:t>Revenue based financing 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3A96950-4B9C-413C-A6C8-1EC398F986C5}"/>
                </a:ext>
              </a:extLst>
            </p:cNvPr>
            <p:cNvSpPr txBox="1"/>
            <p:nvPr/>
          </p:nvSpPr>
          <p:spPr>
            <a:xfrm>
              <a:off x="6427024" y="2596885"/>
              <a:ext cx="53013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3B3835"/>
                  </a:solidFill>
                  <a:latin typeface="Georgia Pro Light" panose="02040302050405020303" pitchFamily="18" charset="0"/>
                </a:rPr>
                <a:t>Buy Now pay later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EAB4AC34-C45D-4001-9EA2-DFF0EC514648}"/>
                </a:ext>
              </a:extLst>
            </p:cNvPr>
            <p:cNvSpPr txBox="1"/>
            <p:nvPr/>
          </p:nvSpPr>
          <p:spPr>
            <a:xfrm>
              <a:off x="6424818" y="3617329"/>
              <a:ext cx="53013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urchase </a:t>
              </a:r>
              <a:r>
                <a:rPr lang="en-US" sz="1200" dirty="0"/>
                <a:t>order financing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09A1CC25-D4A7-401B-AB44-71D28FA250BA}"/>
                </a:ext>
              </a:extLst>
            </p:cNvPr>
            <p:cNvSpPr txBox="1"/>
            <p:nvPr/>
          </p:nvSpPr>
          <p:spPr>
            <a:xfrm>
              <a:off x="6427024" y="4521128"/>
              <a:ext cx="53013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3B3835"/>
                  </a:solidFill>
                  <a:effectLst/>
                  <a:latin typeface="Georgia Pro Light" panose="02040302050405020303" pitchFamily="18" charset="0"/>
                </a:rPr>
                <a:t>In financial terms, investment is defined as allocating money to assets with a view to gain profit over a period of time.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D7A7A07B-1028-421E-9CBC-4CF0FE8E8EF4}"/>
                </a:ext>
              </a:extLst>
            </p:cNvPr>
            <p:cNvSpPr txBox="1"/>
            <p:nvPr/>
          </p:nvSpPr>
          <p:spPr>
            <a:xfrm>
              <a:off x="6427024" y="5429929"/>
              <a:ext cx="5301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3B3835"/>
                  </a:solidFill>
                  <a:effectLst/>
                  <a:latin typeface="Georgia Pro Light" panose="02040302050405020303" pitchFamily="18" charset="0"/>
                </a:rPr>
                <a:t>Investments in economic and financial terms are inter-related where an individual's savings flow into the capital market as financial investment, which are further used as economic investment.</a:t>
              </a:r>
              <a:endParaRPr lang="en-US" sz="1200" dirty="0">
                <a:latin typeface="Georgia Pro Light" panose="02040302050405020303" pitchFamily="18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xmlns="" id="{DA3364BC-572F-4A07-BD3A-B855C4278F1C}"/>
                </a:ext>
              </a:extLst>
            </p:cNvPr>
            <p:cNvGrpSpPr/>
            <p:nvPr/>
          </p:nvGrpSpPr>
          <p:grpSpPr>
            <a:xfrm>
              <a:off x="5860102" y="1449247"/>
              <a:ext cx="471795" cy="4499174"/>
              <a:chOff x="5860102" y="1449247"/>
              <a:chExt cx="471795" cy="44991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6F80EE24-5766-42F4-9DD2-36F93DF2F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0102" y="1449247"/>
                <a:ext cx="471795" cy="471795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xmlns="" id="{12FAA3D4-7272-471B-9F0A-6DA5B6EB6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0102" y="2456092"/>
                <a:ext cx="471795" cy="471795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F14F8F35-6C5E-4946-A54B-382B69A03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0102" y="3462937"/>
                <a:ext cx="471795" cy="471795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xmlns="" id="{ADEA5458-57FB-499D-B3EA-8C9F34208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0102" y="4469782"/>
                <a:ext cx="471795" cy="471795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xmlns="" id="{EA674FE9-A595-4E8C-8C0B-DAFAA5E90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0102" y="5476626"/>
                <a:ext cx="471795" cy="4717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718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1210230" y="967509"/>
            <a:ext cx="6393552" cy="95631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49357" y="3468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altLang="en-US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6616" y="415161"/>
            <a:ext cx="7124037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Revenue-based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financing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39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51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987968" y="1487263"/>
            <a:ext cx="977809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i="1" dirty="0"/>
              <a:t>Revenue-based financing, also known as revenue-based lending, royalty-based financing or revenue-based investing, is a type </a:t>
            </a:r>
            <a:r>
              <a:rPr lang="en-US" i="1" dirty="0" smtClean="0"/>
              <a:t>of small-business </a:t>
            </a:r>
            <a:r>
              <a:rPr lang="en-US" i="1" dirty="0"/>
              <a:t>lending  that </a:t>
            </a:r>
            <a:r>
              <a:rPr lang="en-US" i="1" dirty="0"/>
              <a:t>involves an initial investment from a financing company or equity firm. Then, investors receive a percentage of the business’s monthly revenue on an ongoing basis. </a:t>
            </a:r>
            <a:endParaRPr lang="en-US" i="1" dirty="0" smtClean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i="1" dirty="0"/>
              <a:t>It differs from debt financing in that there is no fixed monthly payment. And unlike equity financing, the borrower doesn’t have to trade any percentage of ownership for capital.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74141" y="849745"/>
            <a:ext cx="7230993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49357" y="346825"/>
            <a:ext cx="8229600" cy="565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altLang="en-US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3580" y="228098"/>
            <a:ext cx="73837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 of revenue based financing (RBF)</a:t>
            </a:r>
            <a:endParaRPr lang="en-AU" altLang="en-US" sz="2800" b="1" dirty="0">
              <a:solidFill>
                <a:srgbClr val="00B0F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35862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45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5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87180" y="1160891"/>
            <a:ext cx="103048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i="1" dirty="0"/>
              <a:t>Non-dilutive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Founders and directors keep full control over the company. That’s crucial for startups that have the potential for rapid growth </a:t>
            </a:r>
            <a:r>
              <a:rPr lang="en-US" i="1" dirty="0" smtClean="0"/>
              <a:t>but need </a:t>
            </a:r>
            <a:r>
              <a:rPr lang="en-US" i="1" dirty="0"/>
              <a:t>a cash injection to </a:t>
            </a:r>
            <a:r>
              <a:rPr lang="en-US" i="1" dirty="0"/>
              <a:t>help get them there.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i="1" dirty="0"/>
              <a:t>No personal guarantee needed 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Founders and directors don’t need to put forward personal collateral against the loan, making it a less risky option than traditional debt financing.  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i="1" dirty="0"/>
              <a:t>Loan repayments are flexible 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Repayments are based on the performance of your business. If you do well, you pay more. If you don’t do well, you pay less. 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i="1" dirty="0" smtClean="0"/>
              <a:t>Fast-growing </a:t>
            </a:r>
            <a:r>
              <a:rPr lang="en-US" b="1" i="1" dirty="0"/>
              <a:t>companies settle quicker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Companies that grow quicker than expected make repayments quicker too, so they end up giving up less revenue </a:t>
            </a:r>
            <a:r>
              <a:rPr lang="en-US" i="1" dirty="0" smtClean="0"/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257108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62004" y="750773"/>
            <a:ext cx="669137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49357" y="3468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altLang="en-US" dirty="0">
              <a:solidFill>
                <a:srgbClr val="00B0F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293298" y="247146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000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pPr>
              <a:buFontTx/>
              <a:buNone/>
            </a:pPr>
            <a:endParaRPr lang="en-AU" altLang="en-US" dirty="0">
              <a:solidFill>
                <a:prstClr val="black"/>
              </a:solidFill>
            </a:endParaRPr>
          </a:p>
          <a:p>
            <a:endParaRPr lang="en-AU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1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29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09;p23"/>
          <p:cNvGrpSpPr/>
          <p:nvPr/>
        </p:nvGrpSpPr>
        <p:grpSpPr>
          <a:xfrm>
            <a:off x="2032000" y="1089000"/>
            <a:ext cx="8128000" cy="4680000"/>
            <a:chOff x="0" y="369333"/>
            <a:chExt cx="8128000" cy="4680000"/>
          </a:xfrm>
        </p:grpSpPr>
        <p:sp>
          <p:nvSpPr>
            <p:cNvPr id="43" name="Google Shape;410;p23"/>
            <p:cNvSpPr/>
            <p:nvPr/>
          </p:nvSpPr>
          <p:spPr>
            <a:xfrm>
              <a:off x="0" y="369333"/>
              <a:ext cx="8128000" cy="46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4AEE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1;p23"/>
            <p:cNvSpPr/>
            <p:nvPr/>
          </p:nvSpPr>
          <p:spPr>
            <a:xfrm>
              <a:off x="4572252" y="1539333"/>
              <a:ext cx="2742948" cy="23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2;p23"/>
            <p:cNvSpPr txBox="1"/>
            <p:nvPr/>
          </p:nvSpPr>
          <p:spPr>
            <a:xfrm>
              <a:off x="4572252" y="1539333"/>
              <a:ext cx="2742948" cy="23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60400" rIns="0" bIns="660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entury Gothic"/>
                <a:buNone/>
              </a:pPr>
              <a:endParaRPr sz="65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6" name="Google Shape;413;p23"/>
          <p:cNvSpPr txBox="1"/>
          <p:nvPr/>
        </p:nvSpPr>
        <p:spPr>
          <a:xfrm>
            <a:off x="3360764" y="3000551"/>
            <a:ext cx="45464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coming……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56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62004" y="750773"/>
            <a:ext cx="669137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49357" y="3468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altLang="en-US" dirty="0">
              <a:solidFill>
                <a:srgbClr val="00B0F0"/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293298" y="247146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000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endParaRPr lang="en-US" altLang="en-US" dirty="0">
              <a:solidFill>
                <a:prstClr val="black"/>
              </a:solidFill>
            </a:endParaRPr>
          </a:p>
          <a:p>
            <a:pPr>
              <a:buFontTx/>
              <a:buNone/>
            </a:pPr>
            <a:endParaRPr lang="en-AU" altLang="en-US" dirty="0">
              <a:solidFill>
                <a:prstClr val="black"/>
              </a:solidFill>
            </a:endParaRPr>
          </a:p>
          <a:p>
            <a:endParaRPr lang="en-AU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©Cooperative Bank of Oromia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1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29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333;p36">
            <a:extLst>
              <a:ext uri="{FF2B5EF4-FFF2-40B4-BE49-F238E27FC236}">
                <a16:creationId xmlns:a16="http://schemas.microsoft.com/office/drawing/2014/main" xmlns="" id="{67E083E3-2A44-4C4C-89F3-C52D6FD7D691}"/>
              </a:ext>
            </a:extLst>
          </p:cNvPr>
          <p:cNvSpPr txBox="1">
            <a:spLocks/>
          </p:cNvSpPr>
          <p:nvPr/>
        </p:nvSpPr>
        <p:spPr>
          <a:xfrm>
            <a:off x="2219358" y="2400186"/>
            <a:ext cx="7230400" cy="110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 defTabSz="914400">
              <a:buClr>
                <a:srgbClr val="FFFFFF"/>
              </a:buClr>
              <a:defRPr/>
            </a:pPr>
            <a:r>
              <a:rPr lang="am-ET" sz="6600" kern="0" dirty="0" smtClean="0">
                <a:solidFill>
                  <a:srgbClr val="00B0F0"/>
                </a:solidFill>
                <a:latin typeface="Georgia Pro Black" panose="02040A02050405020203" pitchFamily="18" charset="0"/>
                <a:cs typeface="Arial" panose="020B0604020202020204" pitchFamily="34" charset="0"/>
              </a:rPr>
              <a:t>እናመሰናለን</a:t>
            </a:r>
            <a:r>
              <a:rPr lang="en-GB" sz="6600" kern="0" dirty="0" smtClean="0">
                <a:solidFill>
                  <a:srgbClr val="00B0F0"/>
                </a:solidFill>
                <a:latin typeface="Georgia Pro Black" panose="02040A02050405020203" pitchFamily="18" charset="0"/>
                <a:cs typeface="Arial" panose="020B0604020202020204" pitchFamily="34" charset="0"/>
              </a:rPr>
              <a:t>!</a:t>
            </a:r>
            <a:endParaRPr lang="en-GB" sz="6600" kern="0" dirty="0">
              <a:solidFill>
                <a:srgbClr val="00B0F0"/>
              </a:solidFill>
              <a:latin typeface="Georgia Pro Black" panose="02040A020504050202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F746B73D-F537-4907-8016-A42A66C31B00}"/>
              </a:ext>
            </a:extLst>
          </p:cNvPr>
          <p:cNvGrpSpPr/>
          <p:nvPr/>
        </p:nvGrpSpPr>
        <p:grpSpPr>
          <a:xfrm>
            <a:off x="8191547" y="1180194"/>
            <a:ext cx="3318094" cy="5162262"/>
            <a:chOff x="9100047" y="1514569"/>
            <a:chExt cx="3318094" cy="516226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008889CC-1B91-414F-B2B6-46DE0417D5D7}"/>
                </a:ext>
              </a:extLst>
            </p:cNvPr>
            <p:cNvSpPr/>
            <p:nvPr/>
          </p:nvSpPr>
          <p:spPr>
            <a:xfrm>
              <a:off x="9504664" y="1582447"/>
              <a:ext cx="284472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First bank of its kind in the country (cooperative </a:t>
              </a:r>
              <a:r>
                <a:rPr 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owned)</a:t>
              </a:r>
              <a:endPara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EC4F21FC-C961-41CA-A552-C4CB84B91438}"/>
                </a:ext>
              </a:extLst>
            </p:cNvPr>
            <p:cNvSpPr/>
            <p:nvPr/>
          </p:nvSpPr>
          <p:spPr>
            <a:xfrm>
              <a:off x="9504664" y="2683231"/>
              <a:ext cx="2844727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Owned by millions of farmers,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A302BB48-2496-4569-9176-FBDEFAF2021D}"/>
                </a:ext>
              </a:extLst>
            </p:cNvPr>
            <p:cNvSpPr/>
            <p:nvPr/>
          </p:nvSpPr>
          <p:spPr>
            <a:xfrm>
              <a:off x="9573414" y="3669778"/>
              <a:ext cx="284472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Unique business model assisting cooperative movement</a:t>
              </a:r>
              <a:endPara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4BDD4D01-0102-4F4E-9923-58CFE861EC27}"/>
                </a:ext>
              </a:extLst>
            </p:cNvPr>
            <p:cNvSpPr/>
            <p:nvPr/>
          </p:nvSpPr>
          <p:spPr>
            <a:xfrm>
              <a:off x="9573414" y="4871767"/>
              <a:ext cx="2844727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Due focus to rural areas (80% of its branch footprint positioned in outlying areas),</a:t>
              </a:r>
              <a:endPara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C40150AD-0DEA-4BCA-8D03-AC71F9BB2D79}"/>
                </a:ext>
              </a:extLst>
            </p:cNvPr>
            <p:cNvSpPr/>
            <p:nvPr/>
          </p:nvSpPr>
          <p:spPr>
            <a:xfrm>
              <a:off x="9504664" y="6030500"/>
              <a:ext cx="2844727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Recognizes socio-cultural values where respect for cultural attributes</a:t>
              </a:r>
            </a:p>
            <a:p>
              <a:r>
                <a:rPr lang="en-US" sz="14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and modern banking services meet.</a:t>
              </a:r>
            </a:p>
          </p:txBody>
        </p:sp>
        <p:grpSp>
          <p:nvGrpSpPr>
            <p:cNvPr id="98" name="Group">
              <a:extLst>
                <a:ext uri="{FF2B5EF4-FFF2-40B4-BE49-F238E27FC236}">
                  <a16:creationId xmlns:a16="http://schemas.microsoft.com/office/drawing/2014/main" xmlns="" id="{2737A715-D7BC-426B-BC3D-DDB378266527}"/>
                </a:ext>
              </a:extLst>
            </p:cNvPr>
            <p:cNvGrpSpPr/>
            <p:nvPr/>
          </p:nvGrpSpPr>
          <p:grpSpPr>
            <a:xfrm>
              <a:off x="9102880" y="1514569"/>
              <a:ext cx="283322" cy="283322"/>
              <a:chOff x="0" y="0"/>
              <a:chExt cx="566641" cy="566641"/>
            </a:xfrm>
          </p:grpSpPr>
          <p:sp>
            <p:nvSpPr>
              <p:cNvPr id="99" name="Circle">
                <a:extLst>
                  <a:ext uri="{FF2B5EF4-FFF2-40B4-BE49-F238E27FC236}">
                    <a16:creationId xmlns:a16="http://schemas.microsoft.com/office/drawing/2014/main" xmlns="" id="{9F6807DB-C036-47CE-9F6A-D56EA138B174}"/>
                  </a:ext>
                </a:extLst>
              </p:cNvPr>
              <p:cNvSpPr/>
              <p:nvPr/>
            </p:nvSpPr>
            <p:spPr>
              <a:xfrm>
                <a:off x="0" y="0"/>
                <a:ext cx="566641" cy="56664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0" name="Shape">
                <a:extLst>
                  <a:ext uri="{FF2B5EF4-FFF2-40B4-BE49-F238E27FC236}">
                    <a16:creationId xmlns:a16="http://schemas.microsoft.com/office/drawing/2014/main" xmlns="" id="{B7DE750A-E0D0-44AF-BC6A-FD9AA0FC11CF}"/>
                  </a:ext>
                </a:extLst>
              </p:cNvPr>
              <p:cNvSpPr/>
              <p:nvPr/>
            </p:nvSpPr>
            <p:spPr>
              <a:xfrm>
                <a:off x="236925" y="166278"/>
                <a:ext cx="81459" cy="222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84" extrusionOk="0">
                    <a:moveTo>
                      <a:pt x="0" y="1732"/>
                    </a:moveTo>
                    <a:cubicBezTo>
                      <a:pt x="-1" y="1616"/>
                      <a:pt x="100" y="1502"/>
                      <a:pt x="287" y="1407"/>
                    </a:cubicBezTo>
                    <a:cubicBezTo>
                      <a:pt x="489" y="1306"/>
                      <a:pt x="779" y="1232"/>
                      <a:pt x="1111" y="1198"/>
                    </a:cubicBezTo>
                    <a:lnTo>
                      <a:pt x="8348" y="207"/>
                    </a:lnTo>
                    <a:cubicBezTo>
                      <a:pt x="8705" y="144"/>
                      <a:pt x="9079" y="94"/>
                      <a:pt x="9464" y="60"/>
                    </a:cubicBezTo>
                    <a:cubicBezTo>
                      <a:pt x="9886" y="22"/>
                      <a:pt x="10318" y="2"/>
                      <a:pt x="10752" y="1"/>
                    </a:cubicBezTo>
                    <a:lnTo>
                      <a:pt x="20274" y="1"/>
                    </a:lnTo>
                    <a:cubicBezTo>
                      <a:pt x="20690" y="-10"/>
                      <a:pt x="21092" y="58"/>
                      <a:pt x="21339" y="180"/>
                    </a:cubicBezTo>
                    <a:cubicBezTo>
                      <a:pt x="21513" y="267"/>
                      <a:pt x="21593" y="374"/>
                      <a:pt x="21563" y="480"/>
                    </a:cubicBezTo>
                    <a:lnTo>
                      <a:pt x="21599" y="21163"/>
                    </a:lnTo>
                    <a:cubicBezTo>
                      <a:pt x="21587" y="21270"/>
                      <a:pt x="21469" y="21371"/>
                      <a:pt x="21266" y="21448"/>
                    </a:cubicBezTo>
                    <a:cubicBezTo>
                      <a:pt x="21024" y="21540"/>
                      <a:pt x="20684" y="21590"/>
                      <a:pt x="20334" y="21584"/>
                    </a:cubicBezTo>
                    <a:lnTo>
                      <a:pt x="11015" y="21584"/>
                    </a:lnTo>
                    <a:cubicBezTo>
                      <a:pt x="10657" y="21590"/>
                      <a:pt x="10311" y="21537"/>
                      <a:pt x="10072" y="21440"/>
                    </a:cubicBezTo>
                    <a:cubicBezTo>
                      <a:pt x="9891" y="21367"/>
                      <a:pt x="9785" y="21273"/>
                      <a:pt x="9771" y="21174"/>
                    </a:cubicBezTo>
                    <a:lnTo>
                      <a:pt x="9636" y="4253"/>
                    </a:lnTo>
                    <a:cubicBezTo>
                      <a:pt x="9639" y="4193"/>
                      <a:pt x="9570" y="4136"/>
                      <a:pt x="9447" y="4098"/>
                    </a:cubicBezTo>
                    <a:cubicBezTo>
                      <a:pt x="9286" y="4047"/>
                      <a:pt x="9059" y="4034"/>
                      <a:pt x="8864" y="4064"/>
                    </a:cubicBezTo>
                    <a:lnTo>
                      <a:pt x="1543" y="4572"/>
                    </a:lnTo>
                    <a:cubicBezTo>
                      <a:pt x="1228" y="4613"/>
                      <a:pt x="880" y="4601"/>
                      <a:pt x="591" y="4541"/>
                    </a:cubicBezTo>
                    <a:cubicBezTo>
                      <a:pt x="265" y="4472"/>
                      <a:pt x="51" y="4349"/>
                      <a:pt x="19" y="4212"/>
                    </a:cubicBezTo>
                    <a:lnTo>
                      <a:pt x="0" y="1732"/>
                    </a:lnTo>
                    <a:close/>
                  </a:path>
                </a:pathLst>
              </a:custGeom>
              <a:solidFill>
                <a:srgbClr val="F7F6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  <p:grpSp>
          <p:nvGrpSpPr>
            <p:cNvPr id="101" name="Group">
              <a:extLst>
                <a:ext uri="{FF2B5EF4-FFF2-40B4-BE49-F238E27FC236}">
                  <a16:creationId xmlns:a16="http://schemas.microsoft.com/office/drawing/2014/main" xmlns="" id="{3DAB79D5-41BF-49FA-9FBC-265E09553580}"/>
                </a:ext>
              </a:extLst>
            </p:cNvPr>
            <p:cNvGrpSpPr/>
            <p:nvPr/>
          </p:nvGrpSpPr>
          <p:grpSpPr>
            <a:xfrm>
              <a:off x="9115236" y="2601433"/>
              <a:ext cx="283322" cy="283322"/>
              <a:chOff x="0" y="0"/>
              <a:chExt cx="566641" cy="566641"/>
            </a:xfrm>
          </p:grpSpPr>
          <p:sp>
            <p:nvSpPr>
              <p:cNvPr id="102" name="Circle">
                <a:extLst>
                  <a:ext uri="{FF2B5EF4-FFF2-40B4-BE49-F238E27FC236}">
                    <a16:creationId xmlns:a16="http://schemas.microsoft.com/office/drawing/2014/main" xmlns="" id="{7CE4B6A1-BEC5-42E0-85FE-BF2C4D12EF7D}"/>
                  </a:ext>
                </a:extLst>
              </p:cNvPr>
              <p:cNvSpPr/>
              <p:nvPr/>
            </p:nvSpPr>
            <p:spPr>
              <a:xfrm>
                <a:off x="0" y="0"/>
                <a:ext cx="566641" cy="56664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3" name="Shape">
                <a:extLst>
                  <a:ext uri="{FF2B5EF4-FFF2-40B4-BE49-F238E27FC236}">
                    <a16:creationId xmlns:a16="http://schemas.microsoft.com/office/drawing/2014/main" xmlns="" id="{177B1ACF-192B-4614-8B6B-EDFC9D0FFFC3}"/>
                  </a:ext>
                </a:extLst>
              </p:cNvPr>
              <p:cNvSpPr/>
              <p:nvPr/>
            </p:nvSpPr>
            <p:spPr>
              <a:xfrm>
                <a:off x="212634" y="153602"/>
                <a:ext cx="152707" cy="225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538" extrusionOk="0">
                    <a:moveTo>
                      <a:pt x="6392" y="6090"/>
                    </a:moveTo>
                    <a:lnTo>
                      <a:pt x="6392" y="6882"/>
                    </a:lnTo>
                    <a:cubicBezTo>
                      <a:pt x="6396" y="6960"/>
                      <a:pt x="6364" y="7038"/>
                      <a:pt x="6299" y="7103"/>
                    </a:cubicBezTo>
                    <a:cubicBezTo>
                      <a:pt x="6199" y="7203"/>
                      <a:pt x="6036" y="7265"/>
                      <a:pt x="5859" y="7271"/>
                    </a:cubicBezTo>
                    <a:lnTo>
                      <a:pt x="664" y="7276"/>
                    </a:lnTo>
                    <a:cubicBezTo>
                      <a:pt x="513" y="7279"/>
                      <a:pt x="364" y="7246"/>
                      <a:pt x="246" y="7182"/>
                    </a:cubicBezTo>
                    <a:cubicBezTo>
                      <a:pt x="87" y="7096"/>
                      <a:pt x="-4" y="6966"/>
                      <a:pt x="0" y="6829"/>
                    </a:cubicBezTo>
                    <a:lnTo>
                      <a:pt x="0" y="5619"/>
                    </a:lnTo>
                    <a:cubicBezTo>
                      <a:pt x="70" y="4333"/>
                      <a:pt x="814" y="3104"/>
                      <a:pt x="2100" y="2154"/>
                    </a:cubicBezTo>
                    <a:cubicBezTo>
                      <a:pt x="3421" y="1178"/>
                      <a:pt x="5208" y="568"/>
                      <a:pt x="7110" y="255"/>
                    </a:cubicBezTo>
                    <a:cubicBezTo>
                      <a:pt x="8638" y="4"/>
                      <a:pt x="10219" y="-53"/>
                      <a:pt x="11785" y="45"/>
                    </a:cubicBezTo>
                    <a:cubicBezTo>
                      <a:pt x="13407" y="147"/>
                      <a:pt x="15006" y="416"/>
                      <a:pt x="16439" y="941"/>
                    </a:cubicBezTo>
                    <a:cubicBezTo>
                      <a:pt x="17732" y="1414"/>
                      <a:pt x="18850" y="2083"/>
                      <a:pt x="19663" y="2911"/>
                    </a:cubicBezTo>
                    <a:cubicBezTo>
                      <a:pt x="20479" y="3743"/>
                      <a:pt x="20958" y="4708"/>
                      <a:pt x="20995" y="5706"/>
                    </a:cubicBezTo>
                    <a:cubicBezTo>
                      <a:pt x="21032" y="6696"/>
                      <a:pt x="20633" y="7663"/>
                      <a:pt x="20034" y="8566"/>
                    </a:cubicBezTo>
                    <a:cubicBezTo>
                      <a:pt x="19352" y="9594"/>
                      <a:pt x="18420" y="10534"/>
                      <a:pt x="17385" y="11416"/>
                    </a:cubicBezTo>
                    <a:cubicBezTo>
                      <a:pt x="16088" y="12522"/>
                      <a:pt x="14633" y="13536"/>
                      <a:pt x="13193" y="14557"/>
                    </a:cubicBezTo>
                    <a:cubicBezTo>
                      <a:pt x="11732" y="15593"/>
                      <a:pt x="10284" y="16637"/>
                      <a:pt x="8849" y="17689"/>
                    </a:cubicBezTo>
                    <a:cubicBezTo>
                      <a:pt x="8783" y="17718"/>
                      <a:pt x="8752" y="17772"/>
                      <a:pt x="8771" y="17824"/>
                    </a:cubicBezTo>
                    <a:cubicBezTo>
                      <a:pt x="8792" y="17880"/>
                      <a:pt x="8867" y="17919"/>
                      <a:pt x="8953" y="17919"/>
                    </a:cubicBezTo>
                    <a:lnTo>
                      <a:pt x="20829" y="17919"/>
                    </a:lnTo>
                    <a:cubicBezTo>
                      <a:pt x="21022" y="17905"/>
                      <a:pt x="21215" y="17947"/>
                      <a:pt x="21361" y="18034"/>
                    </a:cubicBezTo>
                    <a:cubicBezTo>
                      <a:pt x="21510" y="18123"/>
                      <a:pt x="21595" y="18250"/>
                      <a:pt x="21596" y="18384"/>
                    </a:cubicBezTo>
                    <a:lnTo>
                      <a:pt x="21596" y="21136"/>
                    </a:lnTo>
                    <a:cubicBezTo>
                      <a:pt x="21581" y="21230"/>
                      <a:pt x="21522" y="21318"/>
                      <a:pt x="21429" y="21387"/>
                    </a:cubicBezTo>
                    <a:cubicBezTo>
                      <a:pt x="21320" y="21470"/>
                      <a:pt x="21169" y="21522"/>
                      <a:pt x="21007" y="21534"/>
                    </a:cubicBezTo>
                    <a:lnTo>
                      <a:pt x="979" y="21534"/>
                    </a:lnTo>
                    <a:cubicBezTo>
                      <a:pt x="819" y="21547"/>
                      <a:pt x="657" y="21521"/>
                      <a:pt x="522" y="21461"/>
                    </a:cubicBezTo>
                    <a:cubicBezTo>
                      <a:pt x="361" y="21389"/>
                      <a:pt x="252" y="21274"/>
                      <a:pt x="222" y="21146"/>
                    </a:cubicBezTo>
                    <a:lnTo>
                      <a:pt x="189" y="18578"/>
                    </a:lnTo>
                    <a:cubicBezTo>
                      <a:pt x="178" y="18441"/>
                      <a:pt x="210" y="18305"/>
                      <a:pt x="282" y="18177"/>
                    </a:cubicBezTo>
                    <a:cubicBezTo>
                      <a:pt x="350" y="18057"/>
                      <a:pt x="453" y="17948"/>
                      <a:pt x="584" y="17855"/>
                    </a:cubicBezTo>
                    <a:lnTo>
                      <a:pt x="11394" y="10005"/>
                    </a:lnTo>
                    <a:cubicBezTo>
                      <a:pt x="11963" y="9497"/>
                      <a:pt x="12527" y="8986"/>
                      <a:pt x="13086" y="8472"/>
                    </a:cubicBezTo>
                    <a:cubicBezTo>
                      <a:pt x="13627" y="7974"/>
                      <a:pt x="14170" y="7464"/>
                      <a:pt x="14420" y="6868"/>
                    </a:cubicBezTo>
                    <a:cubicBezTo>
                      <a:pt x="14709" y="6181"/>
                      <a:pt x="14575" y="5464"/>
                      <a:pt x="14044" y="4885"/>
                    </a:cubicBezTo>
                    <a:cubicBezTo>
                      <a:pt x="13593" y="4393"/>
                      <a:pt x="12875" y="4026"/>
                      <a:pt x="12023" y="3825"/>
                    </a:cubicBezTo>
                    <a:cubicBezTo>
                      <a:pt x="10659" y="3503"/>
                      <a:pt x="9231" y="3631"/>
                      <a:pt x="8076" y="4087"/>
                    </a:cubicBezTo>
                    <a:cubicBezTo>
                      <a:pt x="7569" y="4288"/>
                      <a:pt x="7113" y="4553"/>
                      <a:pt x="6802" y="4894"/>
                    </a:cubicBezTo>
                    <a:cubicBezTo>
                      <a:pt x="6487" y="5241"/>
                      <a:pt x="6333" y="5657"/>
                      <a:pt x="6392" y="6090"/>
                    </a:cubicBezTo>
                    <a:close/>
                  </a:path>
                </a:pathLst>
              </a:custGeom>
              <a:solidFill>
                <a:srgbClr val="F7F6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  <p:grpSp>
          <p:nvGrpSpPr>
            <p:cNvPr id="104" name="Group">
              <a:extLst>
                <a:ext uri="{FF2B5EF4-FFF2-40B4-BE49-F238E27FC236}">
                  <a16:creationId xmlns:a16="http://schemas.microsoft.com/office/drawing/2014/main" xmlns="" id="{4449BB78-CDB1-4148-B685-3EF0B62C138C}"/>
                </a:ext>
              </a:extLst>
            </p:cNvPr>
            <p:cNvGrpSpPr/>
            <p:nvPr/>
          </p:nvGrpSpPr>
          <p:grpSpPr>
            <a:xfrm>
              <a:off x="9107737" y="3671331"/>
              <a:ext cx="283322" cy="283322"/>
              <a:chOff x="0" y="0"/>
              <a:chExt cx="566641" cy="566641"/>
            </a:xfrm>
          </p:grpSpPr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xmlns="" id="{7607F7A8-ECCF-47FC-BCF6-2666751C857B}"/>
                  </a:ext>
                </a:extLst>
              </p:cNvPr>
              <p:cNvSpPr/>
              <p:nvPr/>
            </p:nvSpPr>
            <p:spPr>
              <a:xfrm>
                <a:off x="0" y="0"/>
                <a:ext cx="566641" cy="56664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6" name="Shape">
                <a:extLst>
                  <a:ext uri="{FF2B5EF4-FFF2-40B4-BE49-F238E27FC236}">
                    <a16:creationId xmlns:a16="http://schemas.microsoft.com/office/drawing/2014/main" xmlns="" id="{FD1481ED-D10B-4016-8804-3AA6A12B7F64}"/>
                  </a:ext>
                </a:extLst>
              </p:cNvPr>
              <p:cNvSpPr/>
              <p:nvPr/>
            </p:nvSpPr>
            <p:spPr>
              <a:xfrm>
                <a:off x="215115" y="170222"/>
                <a:ext cx="147742" cy="226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3" h="21591" extrusionOk="0">
                    <a:moveTo>
                      <a:pt x="12133" y="3705"/>
                    </a:moveTo>
                    <a:lnTo>
                      <a:pt x="1263" y="3705"/>
                    </a:lnTo>
                    <a:cubicBezTo>
                      <a:pt x="1093" y="3705"/>
                      <a:pt x="928" y="3666"/>
                      <a:pt x="798" y="3594"/>
                    </a:cubicBezTo>
                    <a:cubicBezTo>
                      <a:pt x="678" y="3528"/>
                      <a:pt x="594" y="3438"/>
                      <a:pt x="560" y="3337"/>
                    </a:cubicBezTo>
                    <a:lnTo>
                      <a:pt x="560" y="514"/>
                    </a:lnTo>
                    <a:cubicBezTo>
                      <a:pt x="555" y="373"/>
                      <a:pt x="640" y="238"/>
                      <a:pt x="793" y="140"/>
                    </a:cubicBezTo>
                    <a:cubicBezTo>
                      <a:pt x="918" y="60"/>
                      <a:pt x="1081" y="11"/>
                      <a:pt x="1254" y="0"/>
                    </a:cubicBezTo>
                    <a:lnTo>
                      <a:pt x="20447" y="0"/>
                    </a:lnTo>
                    <a:cubicBezTo>
                      <a:pt x="20614" y="-2"/>
                      <a:pt x="20776" y="39"/>
                      <a:pt x="20896" y="115"/>
                    </a:cubicBezTo>
                    <a:cubicBezTo>
                      <a:pt x="21022" y="193"/>
                      <a:pt x="21092" y="302"/>
                      <a:pt x="21092" y="415"/>
                    </a:cubicBezTo>
                    <a:lnTo>
                      <a:pt x="21092" y="3562"/>
                    </a:lnTo>
                    <a:cubicBezTo>
                      <a:pt x="21087" y="3658"/>
                      <a:pt x="21056" y="3753"/>
                      <a:pt x="21000" y="3842"/>
                    </a:cubicBezTo>
                    <a:cubicBezTo>
                      <a:pt x="20947" y="3928"/>
                      <a:pt x="20871" y="4008"/>
                      <a:pt x="20776" y="4078"/>
                    </a:cubicBezTo>
                    <a:lnTo>
                      <a:pt x="14615" y="7758"/>
                    </a:lnTo>
                    <a:cubicBezTo>
                      <a:pt x="14538" y="7808"/>
                      <a:pt x="14510" y="7882"/>
                      <a:pt x="14542" y="7950"/>
                    </a:cubicBezTo>
                    <a:cubicBezTo>
                      <a:pt x="14567" y="8001"/>
                      <a:pt x="14623" y="8042"/>
                      <a:pt x="14697" y="8064"/>
                    </a:cubicBezTo>
                    <a:cubicBezTo>
                      <a:pt x="15727" y="8167"/>
                      <a:pt x="16712" y="8411"/>
                      <a:pt x="17589" y="8779"/>
                    </a:cubicBezTo>
                    <a:cubicBezTo>
                      <a:pt x="18597" y="9202"/>
                      <a:pt x="19434" y="9776"/>
                      <a:pt x="20059" y="10445"/>
                    </a:cubicBezTo>
                    <a:cubicBezTo>
                      <a:pt x="20822" y="11262"/>
                      <a:pt x="21235" y="12169"/>
                      <a:pt x="21412" y="13104"/>
                    </a:cubicBezTo>
                    <a:cubicBezTo>
                      <a:pt x="21588" y="14039"/>
                      <a:pt x="21528" y="15007"/>
                      <a:pt x="21273" y="15951"/>
                    </a:cubicBezTo>
                    <a:cubicBezTo>
                      <a:pt x="21068" y="16709"/>
                      <a:pt x="20740" y="17451"/>
                      <a:pt x="20211" y="18132"/>
                    </a:cubicBezTo>
                    <a:cubicBezTo>
                      <a:pt x="19696" y="18796"/>
                      <a:pt x="18997" y="19394"/>
                      <a:pt x="18143" y="19891"/>
                    </a:cubicBezTo>
                    <a:cubicBezTo>
                      <a:pt x="16120" y="21069"/>
                      <a:pt x="13441" y="21598"/>
                      <a:pt x="10734" y="21591"/>
                    </a:cubicBezTo>
                    <a:cubicBezTo>
                      <a:pt x="9081" y="21587"/>
                      <a:pt x="7448" y="21385"/>
                      <a:pt x="5977" y="20953"/>
                    </a:cubicBezTo>
                    <a:cubicBezTo>
                      <a:pt x="4452" y="20506"/>
                      <a:pt x="3115" y="19817"/>
                      <a:pt x="2073" y="18929"/>
                    </a:cubicBezTo>
                    <a:cubicBezTo>
                      <a:pt x="862" y="17895"/>
                      <a:pt x="145" y="16650"/>
                      <a:pt x="13" y="15350"/>
                    </a:cubicBezTo>
                    <a:lnTo>
                      <a:pt x="2" y="14852"/>
                    </a:lnTo>
                    <a:cubicBezTo>
                      <a:pt x="-12" y="14739"/>
                      <a:pt x="49" y="14627"/>
                      <a:pt x="170" y="14546"/>
                    </a:cubicBezTo>
                    <a:cubicBezTo>
                      <a:pt x="295" y="14462"/>
                      <a:pt x="469" y="14420"/>
                      <a:pt x="646" y="14429"/>
                    </a:cubicBezTo>
                    <a:lnTo>
                      <a:pt x="5990" y="14429"/>
                    </a:lnTo>
                    <a:cubicBezTo>
                      <a:pt x="6127" y="14434"/>
                      <a:pt x="6257" y="14472"/>
                      <a:pt x="6355" y="14535"/>
                    </a:cubicBezTo>
                    <a:cubicBezTo>
                      <a:pt x="6460" y="14603"/>
                      <a:pt x="6522" y="14695"/>
                      <a:pt x="6526" y="14791"/>
                    </a:cubicBezTo>
                    <a:cubicBezTo>
                      <a:pt x="6610" y="15121"/>
                      <a:pt x="6718" y="15448"/>
                      <a:pt x="6850" y="15771"/>
                    </a:cubicBezTo>
                    <a:cubicBezTo>
                      <a:pt x="6942" y="15998"/>
                      <a:pt x="7046" y="16223"/>
                      <a:pt x="7161" y="16445"/>
                    </a:cubicBezTo>
                    <a:cubicBezTo>
                      <a:pt x="7666" y="17125"/>
                      <a:pt x="8547" y="17608"/>
                      <a:pt x="9568" y="17834"/>
                    </a:cubicBezTo>
                    <a:cubicBezTo>
                      <a:pt x="10568" y="18055"/>
                      <a:pt x="11702" y="18029"/>
                      <a:pt x="12693" y="17662"/>
                    </a:cubicBezTo>
                    <a:cubicBezTo>
                      <a:pt x="14380" y="17037"/>
                      <a:pt x="14922" y="15695"/>
                      <a:pt x="14955" y="14403"/>
                    </a:cubicBezTo>
                    <a:cubicBezTo>
                      <a:pt x="14994" y="12890"/>
                      <a:pt x="14322" y="11313"/>
                      <a:pt x="12282" y="10703"/>
                    </a:cubicBezTo>
                    <a:cubicBezTo>
                      <a:pt x="11786" y="10554"/>
                      <a:pt x="11242" y="10487"/>
                      <a:pt x="10698" y="10509"/>
                    </a:cubicBezTo>
                    <a:cubicBezTo>
                      <a:pt x="10298" y="10525"/>
                      <a:pt x="9905" y="10589"/>
                      <a:pt x="9540" y="10698"/>
                    </a:cubicBezTo>
                    <a:lnTo>
                      <a:pt x="8545" y="11086"/>
                    </a:lnTo>
                    <a:cubicBezTo>
                      <a:pt x="8397" y="11157"/>
                      <a:pt x="8216" y="11191"/>
                      <a:pt x="8034" y="11182"/>
                    </a:cubicBezTo>
                    <a:cubicBezTo>
                      <a:pt x="7838" y="11172"/>
                      <a:pt x="7656" y="11114"/>
                      <a:pt x="7523" y="11019"/>
                    </a:cubicBezTo>
                    <a:lnTo>
                      <a:pt x="4907" y="8740"/>
                    </a:lnTo>
                    <a:cubicBezTo>
                      <a:pt x="4780" y="8645"/>
                      <a:pt x="4719" y="8520"/>
                      <a:pt x="4739" y="8394"/>
                    </a:cubicBezTo>
                    <a:cubicBezTo>
                      <a:pt x="4758" y="8276"/>
                      <a:pt x="4847" y="8168"/>
                      <a:pt x="4987" y="8092"/>
                    </a:cubicBezTo>
                    <a:lnTo>
                      <a:pt x="12302" y="3940"/>
                    </a:lnTo>
                    <a:cubicBezTo>
                      <a:pt x="12347" y="3901"/>
                      <a:pt x="12360" y="3851"/>
                      <a:pt x="12336" y="3805"/>
                    </a:cubicBezTo>
                    <a:cubicBezTo>
                      <a:pt x="12306" y="3747"/>
                      <a:pt x="12226" y="3707"/>
                      <a:pt x="12133" y="3705"/>
                    </a:cubicBezTo>
                    <a:close/>
                  </a:path>
                </a:pathLst>
              </a:custGeom>
              <a:solidFill>
                <a:srgbClr val="F7F6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  <p:grpSp>
          <p:nvGrpSpPr>
            <p:cNvPr id="107" name="Group">
              <a:extLst>
                <a:ext uri="{FF2B5EF4-FFF2-40B4-BE49-F238E27FC236}">
                  <a16:creationId xmlns:a16="http://schemas.microsoft.com/office/drawing/2014/main" xmlns="" id="{7AA6911F-521A-4E88-9C6E-419D74CA4AB5}"/>
                </a:ext>
              </a:extLst>
            </p:cNvPr>
            <p:cNvGrpSpPr/>
            <p:nvPr/>
          </p:nvGrpSpPr>
          <p:grpSpPr>
            <a:xfrm>
              <a:off x="9142444" y="4784938"/>
              <a:ext cx="283322" cy="283322"/>
              <a:chOff x="0" y="0"/>
              <a:chExt cx="566641" cy="566641"/>
            </a:xfrm>
          </p:grpSpPr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xmlns="" id="{24D2A311-774C-4C41-9D24-A216A7FF6F6D}"/>
                  </a:ext>
                </a:extLst>
              </p:cNvPr>
              <p:cNvSpPr/>
              <p:nvPr/>
            </p:nvSpPr>
            <p:spPr>
              <a:xfrm>
                <a:off x="0" y="0"/>
                <a:ext cx="566641" cy="56664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09" name="Shape">
                <a:extLst>
                  <a:ext uri="{FF2B5EF4-FFF2-40B4-BE49-F238E27FC236}">
                    <a16:creationId xmlns:a16="http://schemas.microsoft.com/office/drawing/2014/main" xmlns="" id="{795A1EFB-97D9-40DF-872D-53A8903E3426}"/>
                  </a:ext>
                </a:extLst>
              </p:cNvPr>
              <p:cNvSpPr/>
              <p:nvPr/>
            </p:nvSpPr>
            <p:spPr>
              <a:xfrm>
                <a:off x="201300" y="160100"/>
                <a:ext cx="167307" cy="223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6" extrusionOk="0">
                    <a:moveTo>
                      <a:pt x="13613" y="470"/>
                    </a:moveTo>
                    <a:cubicBezTo>
                      <a:pt x="13665" y="361"/>
                      <a:pt x="13642" y="239"/>
                      <a:pt x="13550" y="145"/>
                    </a:cubicBezTo>
                    <a:cubicBezTo>
                      <a:pt x="13448" y="41"/>
                      <a:pt x="13277" y="-14"/>
                      <a:pt x="13105" y="3"/>
                    </a:cubicBezTo>
                    <a:lnTo>
                      <a:pt x="8290" y="3"/>
                    </a:lnTo>
                    <a:cubicBezTo>
                      <a:pt x="8122" y="0"/>
                      <a:pt x="7957" y="32"/>
                      <a:pt x="7811" y="95"/>
                    </a:cubicBezTo>
                    <a:cubicBezTo>
                      <a:pt x="7666" y="158"/>
                      <a:pt x="7546" y="251"/>
                      <a:pt x="7468" y="363"/>
                    </a:cubicBezTo>
                    <a:lnTo>
                      <a:pt x="259" y="12493"/>
                    </a:lnTo>
                    <a:cubicBezTo>
                      <a:pt x="159" y="12622"/>
                      <a:pt x="87" y="12762"/>
                      <a:pt x="44" y="12907"/>
                    </a:cubicBezTo>
                    <a:cubicBezTo>
                      <a:pt x="5" y="13039"/>
                      <a:pt x="-8" y="13175"/>
                      <a:pt x="4" y="13309"/>
                    </a:cubicBezTo>
                    <a:lnTo>
                      <a:pt x="4" y="15558"/>
                    </a:lnTo>
                    <a:cubicBezTo>
                      <a:pt x="6" y="15682"/>
                      <a:pt x="72" y="15801"/>
                      <a:pt x="190" y="15888"/>
                    </a:cubicBezTo>
                    <a:cubicBezTo>
                      <a:pt x="307" y="15976"/>
                      <a:pt x="465" y="16026"/>
                      <a:pt x="631" y="16027"/>
                    </a:cubicBezTo>
                    <a:lnTo>
                      <a:pt x="13137" y="16027"/>
                    </a:lnTo>
                    <a:cubicBezTo>
                      <a:pt x="13235" y="16020"/>
                      <a:pt x="13328" y="16058"/>
                      <a:pt x="13373" y="16123"/>
                    </a:cubicBezTo>
                    <a:cubicBezTo>
                      <a:pt x="13393" y="16151"/>
                      <a:pt x="13402" y="16183"/>
                      <a:pt x="13399" y="16215"/>
                    </a:cubicBezTo>
                    <a:lnTo>
                      <a:pt x="13399" y="21194"/>
                    </a:lnTo>
                    <a:cubicBezTo>
                      <a:pt x="13407" y="21292"/>
                      <a:pt x="13461" y="21384"/>
                      <a:pt x="13552" y="21455"/>
                    </a:cubicBezTo>
                    <a:cubicBezTo>
                      <a:pt x="13657" y="21538"/>
                      <a:pt x="13802" y="21585"/>
                      <a:pt x="13954" y="21586"/>
                    </a:cubicBezTo>
                    <a:lnTo>
                      <a:pt x="18605" y="21586"/>
                    </a:lnTo>
                    <a:cubicBezTo>
                      <a:pt x="18737" y="21575"/>
                      <a:pt x="18860" y="21532"/>
                      <a:pt x="18957" y="21465"/>
                    </a:cubicBezTo>
                    <a:cubicBezTo>
                      <a:pt x="19071" y="21386"/>
                      <a:pt x="19141" y="21278"/>
                      <a:pt x="19154" y="21162"/>
                    </a:cubicBezTo>
                    <a:lnTo>
                      <a:pt x="19154" y="16255"/>
                    </a:lnTo>
                    <a:cubicBezTo>
                      <a:pt x="19164" y="16198"/>
                      <a:pt x="19199" y="16146"/>
                      <a:pt x="19254" y="16107"/>
                    </a:cubicBezTo>
                    <a:cubicBezTo>
                      <a:pt x="19328" y="16054"/>
                      <a:pt x="19431" y="16029"/>
                      <a:pt x="19533" y="16039"/>
                    </a:cubicBezTo>
                    <a:lnTo>
                      <a:pt x="21016" y="16039"/>
                    </a:lnTo>
                    <a:cubicBezTo>
                      <a:pt x="21173" y="16029"/>
                      <a:pt x="21320" y="15975"/>
                      <a:pt x="21426" y="15889"/>
                    </a:cubicBezTo>
                    <a:cubicBezTo>
                      <a:pt x="21529" y="15805"/>
                      <a:pt x="21588" y="15696"/>
                      <a:pt x="21591" y="15582"/>
                    </a:cubicBezTo>
                    <a:lnTo>
                      <a:pt x="21591" y="12528"/>
                    </a:lnTo>
                    <a:cubicBezTo>
                      <a:pt x="21592" y="12453"/>
                      <a:pt x="21556" y="12380"/>
                      <a:pt x="21489" y="12323"/>
                    </a:cubicBezTo>
                    <a:cubicBezTo>
                      <a:pt x="21394" y="12242"/>
                      <a:pt x="21250" y="12203"/>
                      <a:pt x="21108" y="12221"/>
                    </a:cubicBezTo>
                    <a:lnTo>
                      <a:pt x="19582" y="12221"/>
                    </a:lnTo>
                    <a:cubicBezTo>
                      <a:pt x="19493" y="12236"/>
                      <a:pt x="19399" y="12223"/>
                      <a:pt x="19323" y="12185"/>
                    </a:cubicBezTo>
                    <a:cubicBezTo>
                      <a:pt x="19250" y="12148"/>
                      <a:pt x="19200" y="12091"/>
                      <a:pt x="19183" y="12026"/>
                    </a:cubicBezTo>
                    <a:lnTo>
                      <a:pt x="19183" y="8346"/>
                    </a:lnTo>
                    <a:cubicBezTo>
                      <a:pt x="19204" y="8201"/>
                      <a:pt x="19129" y="8056"/>
                      <a:pt x="18983" y="7959"/>
                    </a:cubicBezTo>
                    <a:cubicBezTo>
                      <a:pt x="18855" y="7873"/>
                      <a:pt x="18684" y="7832"/>
                      <a:pt x="18514" y="7846"/>
                    </a:cubicBezTo>
                    <a:lnTo>
                      <a:pt x="14014" y="7846"/>
                    </a:lnTo>
                    <a:cubicBezTo>
                      <a:pt x="13824" y="7844"/>
                      <a:pt x="13643" y="7903"/>
                      <a:pt x="13517" y="8008"/>
                    </a:cubicBezTo>
                    <a:cubicBezTo>
                      <a:pt x="13409" y="8099"/>
                      <a:pt x="13350" y="8218"/>
                      <a:pt x="13353" y="8340"/>
                    </a:cubicBezTo>
                    <a:lnTo>
                      <a:pt x="13353" y="11989"/>
                    </a:lnTo>
                    <a:cubicBezTo>
                      <a:pt x="13360" y="12034"/>
                      <a:pt x="13339" y="12078"/>
                      <a:pt x="13297" y="12110"/>
                    </a:cubicBezTo>
                    <a:cubicBezTo>
                      <a:pt x="13254" y="12142"/>
                      <a:pt x="13194" y="12157"/>
                      <a:pt x="13135" y="12152"/>
                    </a:cubicBezTo>
                    <a:lnTo>
                      <a:pt x="6897" y="12152"/>
                    </a:lnTo>
                    <a:cubicBezTo>
                      <a:pt x="6846" y="12154"/>
                      <a:pt x="6798" y="12138"/>
                      <a:pt x="6766" y="12108"/>
                    </a:cubicBezTo>
                    <a:cubicBezTo>
                      <a:pt x="6723" y="12068"/>
                      <a:pt x="6720" y="12012"/>
                      <a:pt x="6758" y="11969"/>
                    </a:cubicBezTo>
                    <a:lnTo>
                      <a:pt x="13613" y="470"/>
                    </a:lnTo>
                    <a:close/>
                  </a:path>
                </a:pathLst>
              </a:custGeom>
              <a:solidFill>
                <a:srgbClr val="F7F6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  <p:grpSp>
          <p:nvGrpSpPr>
            <p:cNvPr id="110" name="Group">
              <a:extLst>
                <a:ext uri="{FF2B5EF4-FFF2-40B4-BE49-F238E27FC236}">
                  <a16:creationId xmlns:a16="http://schemas.microsoft.com/office/drawing/2014/main" xmlns="" id="{CDA941ED-F245-4125-A1F1-F0385A8E0F4E}"/>
                </a:ext>
              </a:extLst>
            </p:cNvPr>
            <p:cNvGrpSpPr/>
            <p:nvPr/>
          </p:nvGrpSpPr>
          <p:grpSpPr>
            <a:xfrm>
              <a:off x="9100047" y="5885253"/>
              <a:ext cx="283322" cy="283322"/>
              <a:chOff x="0" y="0"/>
              <a:chExt cx="566641" cy="566641"/>
            </a:xfrm>
          </p:grpSpPr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xmlns="" id="{9E1AE59A-C793-465A-8E5D-C1E1CB403C91}"/>
                  </a:ext>
                </a:extLst>
              </p:cNvPr>
              <p:cNvSpPr/>
              <p:nvPr/>
            </p:nvSpPr>
            <p:spPr>
              <a:xfrm>
                <a:off x="0" y="0"/>
                <a:ext cx="566641" cy="566641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112" name="Shape">
                <a:extLst>
                  <a:ext uri="{FF2B5EF4-FFF2-40B4-BE49-F238E27FC236}">
                    <a16:creationId xmlns:a16="http://schemas.microsoft.com/office/drawing/2014/main" xmlns="" id="{0AFAB844-0C5B-4BCE-A576-5659300F44D3}"/>
                  </a:ext>
                </a:extLst>
              </p:cNvPr>
              <p:cNvSpPr/>
              <p:nvPr/>
            </p:nvSpPr>
            <p:spPr>
              <a:xfrm>
                <a:off x="221192" y="164508"/>
                <a:ext cx="146922" cy="226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0" h="21530" extrusionOk="0">
                    <a:moveTo>
                      <a:pt x="665" y="0"/>
                    </a:moveTo>
                    <a:lnTo>
                      <a:pt x="19757" y="0"/>
                    </a:lnTo>
                    <a:cubicBezTo>
                      <a:pt x="19935" y="5"/>
                      <a:pt x="20102" y="55"/>
                      <a:pt x="20224" y="138"/>
                    </a:cubicBezTo>
                    <a:cubicBezTo>
                      <a:pt x="20338" y="216"/>
                      <a:pt x="20405" y="318"/>
                      <a:pt x="20412" y="425"/>
                    </a:cubicBezTo>
                    <a:lnTo>
                      <a:pt x="20412" y="3234"/>
                    </a:lnTo>
                    <a:cubicBezTo>
                      <a:pt x="20404" y="3356"/>
                      <a:pt x="20323" y="3471"/>
                      <a:pt x="20188" y="3556"/>
                    </a:cubicBezTo>
                    <a:cubicBezTo>
                      <a:pt x="20059" y="3637"/>
                      <a:pt x="19890" y="3684"/>
                      <a:pt x="19711" y="3689"/>
                    </a:cubicBezTo>
                    <a:lnTo>
                      <a:pt x="6815" y="3689"/>
                    </a:lnTo>
                    <a:cubicBezTo>
                      <a:pt x="6714" y="3690"/>
                      <a:pt x="6618" y="3719"/>
                      <a:pt x="6551" y="3769"/>
                    </a:cubicBezTo>
                    <a:cubicBezTo>
                      <a:pt x="6495" y="3810"/>
                      <a:pt x="6463" y="3864"/>
                      <a:pt x="6462" y="3919"/>
                    </a:cubicBezTo>
                    <a:lnTo>
                      <a:pt x="6462" y="8251"/>
                    </a:lnTo>
                    <a:cubicBezTo>
                      <a:pt x="6430" y="8318"/>
                      <a:pt x="6473" y="8391"/>
                      <a:pt x="6566" y="8427"/>
                    </a:cubicBezTo>
                    <a:cubicBezTo>
                      <a:pt x="6623" y="8450"/>
                      <a:pt x="6692" y="8455"/>
                      <a:pt x="6755" y="8441"/>
                    </a:cubicBezTo>
                    <a:cubicBezTo>
                      <a:pt x="7650" y="8100"/>
                      <a:pt x="8624" y="7855"/>
                      <a:pt x="9640" y="7716"/>
                    </a:cubicBezTo>
                    <a:cubicBezTo>
                      <a:pt x="10816" y="7554"/>
                      <a:pt x="12026" y="7536"/>
                      <a:pt x="13216" y="7647"/>
                    </a:cubicBezTo>
                    <a:cubicBezTo>
                      <a:pt x="14686" y="7782"/>
                      <a:pt x="16101" y="8111"/>
                      <a:pt x="17339" y="8643"/>
                    </a:cubicBezTo>
                    <a:cubicBezTo>
                      <a:pt x="18521" y="9151"/>
                      <a:pt x="19507" y="9829"/>
                      <a:pt x="20192" y="10635"/>
                    </a:cubicBezTo>
                    <a:cubicBezTo>
                      <a:pt x="21024" y="11612"/>
                      <a:pt x="21371" y="12722"/>
                      <a:pt x="21476" y="13836"/>
                    </a:cubicBezTo>
                    <a:cubicBezTo>
                      <a:pt x="21577" y="14902"/>
                      <a:pt x="21459" y="15978"/>
                      <a:pt x="20945" y="16993"/>
                    </a:cubicBezTo>
                    <a:cubicBezTo>
                      <a:pt x="20345" y="18177"/>
                      <a:pt x="19234" y="19224"/>
                      <a:pt x="17741" y="20007"/>
                    </a:cubicBezTo>
                    <a:cubicBezTo>
                      <a:pt x="16253" y="20788"/>
                      <a:pt x="14453" y="21272"/>
                      <a:pt x="12560" y="21451"/>
                    </a:cubicBezTo>
                    <a:cubicBezTo>
                      <a:pt x="10980" y="21600"/>
                      <a:pt x="9372" y="21534"/>
                      <a:pt x="7817" y="21299"/>
                    </a:cubicBezTo>
                    <a:cubicBezTo>
                      <a:pt x="6239" y="21061"/>
                      <a:pt x="4722" y="20649"/>
                      <a:pt x="3474" y="19975"/>
                    </a:cubicBezTo>
                    <a:cubicBezTo>
                      <a:pt x="2556" y="19479"/>
                      <a:pt x="1820" y="18859"/>
                      <a:pt x="1246" y="18179"/>
                    </a:cubicBezTo>
                    <a:cubicBezTo>
                      <a:pt x="748" y="17588"/>
                      <a:pt x="375" y="16956"/>
                      <a:pt x="138" y="16301"/>
                    </a:cubicBezTo>
                    <a:lnTo>
                      <a:pt x="14" y="15781"/>
                    </a:lnTo>
                    <a:cubicBezTo>
                      <a:pt x="-23" y="15679"/>
                      <a:pt x="11" y="15571"/>
                      <a:pt x="107" y="15486"/>
                    </a:cubicBezTo>
                    <a:cubicBezTo>
                      <a:pt x="210" y="15396"/>
                      <a:pt x="372" y="15342"/>
                      <a:pt x="546" y="15341"/>
                    </a:cubicBezTo>
                    <a:lnTo>
                      <a:pt x="6027" y="15308"/>
                    </a:lnTo>
                    <a:cubicBezTo>
                      <a:pt x="6179" y="15311"/>
                      <a:pt x="6327" y="15341"/>
                      <a:pt x="6454" y="15395"/>
                    </a:cubicBezTo>
                    <a:cubicBezTo>
                      <a:pt x="6639" y="15473"/>
                      <a:pt x="6768" y="15596"/>
                      <a:pt x="6814" y="15736"/>
                    </a:cubicBezTo>
                    <a:cubicBezTo>
                      <a:pt x="6876" y="15903"/>
                      <a:pt x="6955" y="16067"/>
                      <a:pt x="7049" y="16227"/>
                    </a:cubicBezTo>
                    <a:cubicBezTo>
                      <a:pt x="7143" y="16386"/>
                      <a:pt x="7253" y="16542"/>
                      <a:pt x="7378" y="16692"/>
                    </a:cubicBezTo>
                    <a:cubicBezTo>
                      <a:pt x="7780" y="17084"/>
                      <a:pt x="8340" y="17397"/>
                      <a:pt x="8998" y="17596"/>
                    </a:cubicBezTo>
                    <a:cubicBezTo>
                      <a:pt x="9736" y="17819"/>
                      <a:pt x="10562" y="17888"/>
                      <a:pt x="11362" y="17793"/>
                    </a:cubicBezTo>
                    <a:cubicBezTo>
                      <a:pt x="12107" y="17677"/>
                      <a:pt x="12792" y="17435"/>
                      <a:pt x="13348" y="17091"/>
                    </a:cubicBezTo>
                    <a:cubicBezTo>
                      <a:pt x="13995" y="16691"/>
                      <a:pt x="14436" y="16174"/>
                      <a:pt x="14667" y="15613"/>
                    </a:cubicBezTo>
                    <a:cubicBezTo>
                      <a:pt x="14910" y="15022"/>
                      <a:pt x="14915" y="14405"/>
                      <a:pt x="14791" y="13800"/>
                    </a:cubicBezTo>
                    <a:cubicBezTo>
                      <a:pt x="14668" y="13198"/>
                      <a:pt x="14410" y="12598"/>
                      <a:pt x="13811" y="12132"/>
                    </a:cubicBezTo>
                    <a:cubicBezTo>
                      <a:pt x="13357" y="11778"/>
                      <a:pt x="12741" y="11532"/>
                      <a:pt x="12065" y="11394"/>
                    </a:cubicBezTo>
                    <a:cubicBezTo>
                      <a:pt x="11424" y="11264"/>
                      <a:pt x="10745" y="11234"/>
                      <a:pt x="10083" y="11306"/>
                    </a:cubicBezTo>
                    <a:cubicBezTo>
                      <a:pt x="9487" y="11315"/>
                      <a:pt x="8903" y="11418"/>
                      <a:pt x="8380" y="11605"/>
                    </a:cubicBezTo>
                    <a:cubicBezTo>
                      <a:pt x="7935" y="11764"/>
                      <a:pt x="7544" y="11981"/>
                      <a:pt x="7233" y="12243"/>
                    </a:cubicBezTo>
                    <a:cubicBezTo>
                      <a:pt x="7171" y="12301"/>
                      <a:pt x="7110" y="12359"/>
                      <a:pt x="7051" y="12418"/>
                    </a:cubicBezTo>
                    <a:cubicBezTo>
                      <a:pt x="6992" y="12477"/>
                      <a:pt x="6934" y="12536"/>
                      <a:pt x="6859" y="12586"/>
                    </a:cubicBezTo>
                    <a:cubicBezTo>
                      <a:pt x="6697" y="12694"/>
                      <a:pt x="6469" y="12749"/>
                      <a:pt x="6238" y="12738"/>
                    </a:cubicBezTo>
                    <a:lnTo>
                      <a:pt x="663" y="12738"/>
                    </a:lnTo>
                    <a:cubicBezTo>
                      <a:pt x="495" y="12752"/>
                      <a:pt x="326" y="12714"/>
                      <a:pt x="207" y="12635"/>
                    </a:cubicBezTo>
                    <a:cubicBezTo>
                      <a:pt x="91" y="12558"/>
                      <a:pt x="35" y="12451"/>
                      <a:pt x="56" y="12344"/>
                    </a:cubicBezTo>
                    <a:lnTo>
                      <a:pt x="56" y="443"/>
                    </a:lnTo>
                    <a:cubicBezTo>
                      <a:pt x="40" y="342"/>
                      <a:pt x="84" y="241"/>
                      <a:pt x="179" y="160"/>
                    </a:cubicBezTo>
                    <a:cubicBezTo>
                      <a:pt x="294" y="61"/>
                      <a:pt x="474" y="2"/>
                      <a:pt x="665" y="0"/>
                    </a:cubicBezTo>
                    <a:close/>
                  </a:path>
                </a:pathLst>
              </a:custGeom>
              <a:solidFill>
                <a:srgbClr val="F7F6F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Helvetica Neue Medium"/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80" y="921656"/>
            <a:ext cx="5182781" cy="51700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6027" y="4429740"/>
            <a:ext cx="31856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 Satisfaction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Learning Organization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 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Cost Consciousness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Concern for Community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24143" y="5115647"/>
            <a:ext cx="26449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be the leading private bank in Ethiopia by 2025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323" y="897322"/>
            <a:ext cx="77053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root our foundation in communities to provide banking solutions that create greater customer experience with emphasis to cooperatives and agro-based businesses through proper use of human resource and up-to-date technologies to maximize stakeholders’ value.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435863" y="6623654"/>
            <a:ext cx="2890130" cy="20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96" y="206389"/>
            <a:ext cx="1199105" cy="4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25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7" y="844385"/>
            <a:ext cx="4851633" cy="3505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3" y="4350150"/>
            <a:ext cx="5414187" cy="1795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8828" y="1765648"/>
            <a:ext cx="26212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Ownership</a:t>
            </a:r>
          </a:p>
          <a:p>
            <a:r>
              <a:rPr lang="en-US" sz="36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 Bank</a:t>
            </a:r>
            <a:endParaRPr lang="en-US" sz="3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435863" y="6623654"/>
            <a:ext cx="2890130" cy="20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96" y="206389"/>
            <a:ext cx="1199105" cy="4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62"/>
          <a:stretch/>
        </p:blipFill>
        <p:spPr>
          <a:xfrm>
            <a:off x="0" y="65873"/>
            <a:ext cx="12192000" cy="6792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196" y="206389"/>
            <a:ext cx="1199105" cy="49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64526" y="2846717"/>
            <a:ext cx="6799262" cy="2553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91551" y="1489825"/>
            <a:ext cx="7233996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590" y="122621"/>
            <a:ext cx="1161379" cy="44840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1AC72BD-0840-44A0-A3DC-79DA993FF55F}"/>
              </a:ext>
            </a:extLst>
          </p:cNvPr>
          <p:cNvSpPr/>
          <p:nvPr/>
        </p:nvSpPr>
        <p:spPr>
          <a:xfrm>
            <a:off x="889959" y="729441"/>
            <a:ext cx="626893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4539" y="164751"/>
            <a:ext cx="5798455" cy="445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What D</a:t>
            </a:r>
            <a:r>
              <a:rPr lang="en-US" sz="2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 YOU Need?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3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4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62" y="2423343"/>
            <a:ext cx="4703906" cy="4038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062942" y="4973822"/>
            <a:ext cx="2123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Financing ?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 flipH="1">
            <a:off x="784539" y="3430795"/>
            <a:ext cx="2873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Store ( shop)?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2088206" y="1869499"/>
            <a:ext cx="301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Sales(Employee) 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 flipH="1">
            <a:off x="6800686" y="2076012"/>
            <a:ext cx="301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Expense? 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8082402" y="3695858"/>
            <a:ext cx="3018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Profit? </a:t>
            </a:r>
            <a:endParaRPr lang="en-US" sz="3200" dirty="0"/>
          </a:p>
        </p:txBody>
      </p:sp>
      <p:sp>
        <p:nvSpPr>
          <p:cNvPr id="59" name="TextBox 58"/>
          <p:cNvSpPr txBox="1"/>
          <p:nvPr/>
        </p:nvSpPr>
        <p:spPr>
          <a:xfrm flipH="1">
            <a:off x="8518911" y="4961661"/>
            <a:ext cx="2023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Scale Up?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1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64526" y="2846717"/>
            <a:ext cx="6799262" cy="2553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91551" y="1489825"/>
            <a:ext cx="7233996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590" y="122621"/>
            <a:ext cx="1161379" cy="44840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1AC72BD-0840-44A0-A3DC-79DA993FF55F}"/>
              </a:ext>
            </a:extLst>
          </p:cNvPr>
          <p:cNvSpPr/>
          <p:nvPr/>
        </p:nvSpPr>
        <p:spPr>
          <a:xfrm>
            <a:off x="889959" y="729441"/>
            <a:ext cx="626893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4539" y="164751"/>
            <a:ext cx="5798455" cy="445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Traditional Way Of Business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3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4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79178" y="74858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Write Down what you sell and buy.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Not knowing where your business is going.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Unable to provide real time  data on business performance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Managing your </a:t>
            </a:r>
            <a:r>
              <a:rPr lang="en-US" dirty="0" smtClean="0">
                <a:solidFill>
                  <a:prstClr val="black"/>
                </a:solidFill>
              </a:rPr>
              <a:t>Sales</a:t>
            </a:r>
            <a:r>
              <a:rPr lang="en-US" dirty="0" smtClean="0"/>
              <a:t>  just by word / trust base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Talking </a:t>
            </a:r>
            <a:r>
              <a:rPr lang="en-US" dirty="0"/>
              <a:t>in </a:t>
            </a:r>
            <a:r>
              <a:rPr lang="en-US" dirty="0" smtClean="0"/>
              <a:t>Person (Talking </a:t>
            </a:r>
            <a:r>
              <a:rPr lang="en-US" dirty="0"/>
              <a:t>directly to </a:t>
            </a:r>
            <a:r>
              <a:rPr lang="en-US" dirty="0" smtClean="0"/>
              <a:t>customers)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4" y="3887910"/>
            <a:ext cx="5927170" cy="25664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60725" y="76030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Using Money ( only Cash 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Availability only is areas you have shops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Only nearby know about your business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Store is open at certain times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 Not be able to provide about your business on paper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96130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64526" y="2846717"/>
            <a:ext cx="6799262" cy="2553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91551" y="1576089"/>
            <a:ext cx="7233996" cy="434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590" y="122621"/>
            <a:ext cx="1161379" cy="44840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1AC72BD-0840-44A0-A3DC-79DA993FF55F}"/>
              </a:ext>
            </a:extLst>
          </p:cNvPr>
          <p:cNvSpPr/>
          <p:nvPr/>
        </p:nvSpPr>
        <p:spPr>
          <a:xfrm>
            <a:off x="889959" y="729441"/>
            <a:ext cx="6268932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4539" y="164751"/>
            <a:ext cx="5798455" cy="445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en-US" sz="28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What Banks Need For Loans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3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6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601;p47"/>
          <p:cNvGrpSpPr/>
          <p:nvPr/>
        </p:nvGrpSpPr>
        <p:grpSpPr>
          <a:xfrm>
            <a:off x="7083969" y="5918935"/>
            <a:ext cx="1226033" cy="373433"/>
            <a:chOff x="3021700" y="595375"/>
            <a:chExt cx="919525" cy="280075"/>
          </a:xfrm>
        </p:grpSpPr>
        <p:sp>
          <p:nvSpPr>
            <p:cNvPr id="4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5CA9DC2A-1048-4B6B-B0B1-58A4A6DC5271}"/>
              </a:ext>
            </a:extLst>
          </p:cNvPr>
          <p:cNvGrpSpPr/>
          <p:nvPr/>
        </p:nvGrpSpPr>
        <p:grpSpPr>
          <a:xfrm>
            <a:off x="1070884" y="1789782"/>
            <a:ext cx="9694660" cy="2202705"/>
            <a:chOff x="1502055" y="2231995"/>
            <a:chExt cx="9694660" cy="2202705"/>
          </a:xfrm>
        </p:grpSpPr>
        <p:sp>
          <p:nvSpPr>
            <p:cNvPr id="39" name="Circle">
              <a:extLst>
                <a:ext uri="{FF2B5EF4-FFF2-40B4-BE49-F238E27FC236}">
                  <a16:creationId xmlns:a16="http://schemas.microsoft.com/office/drawing/2014/main" xmlns="" id="{5289870F-0AB7-4CA2-A006-7A6CF69A74B2}"/>
                </a:ext>
              </a:extLst>
            </p:cNvPr>
            <p:cNvSpPr/>
            <p:nvPr/>
          </p:nvSpPr>
          <p:spPr>
            <a:xfrm>
              <a:off x="1502055" y="2336830"/>
              <a:ext cx="590552" cy="59055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xmlns="" id="{F400C5ED-0BEC-4651-B4FB-4ED8CE05F91D}"/>
                </a:ext>
              </a:extLst>
            </p:cNvPr>
            <p:cNvSpPr/>
            <p:nvPr/>
          </p:nvSpPr>
          <p:spPr>
            <a:xfrm>
              <a:off x="1502055" y="3644093"/>
              <a:ext cx="590552" cy="5905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xmlns="" id="{ABDA4344-26B6-4288-A82B-A1A7500E8657}"/>
                </a:ext>
              </a:extLst>
            </p:cNvPr>
            <p:cNvSpPr/>
            <p:nvPr/>
          </p:nvSpPr>
          <p:spPr>
            <a:xfrm>
              <a:off x="4897189" y="2336830"/>
              <a:ext cx="590552" cy="5905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xmlns="" id="{EFAF12EA-8AD4-441C-B4CD-739FC928CAD7}"/>
                </a:ext>
              </a:extLst>
            </p:cNvPr>
            <p:cNvSpPr/>
            <p:nvPr/>
          </p:nvSpPr>
          <p:spPr>
            <a:xfrm>
              <a:off x="4897189" y="3644093"/>
              <a:ext cx="590552" cy="59055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xmlns="" id="{26CBD86E-B885-4184-9809-D61563E934FA}"/>
                </a:ext>
              </a:extLst>
            </p:cNvPr>
            <p:cNvSpPr/>
            <p:nvPr/>
          </p:nvSpPr>
          <p:spPr>
            <a:xfrm>
              <a:off x="8292322" y="2336830"/>
              <a:ext cx="590552" cy="59055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2" name="Circle">
              <a:extLst>
                <a:ext uri="{FF2B5EF4-FFF2-40B4-BE49-F238E27FC236}">
                  <a16:creationId xmlns:a16="http://schemas.microsoft.com/office/drawing/2014/main" xmlns="" id="{9D72E4C9-1318-4699-A437-824E1AD892D9}"/>
                </a:ext>
              </a:extLst>
            </p:cNvPr>
            <p:cNvSpPr/>
            <p:nvPr/>
          </p:nvSpPr>
          <p:spPr>
            <a:xfrm>
              <a:off x="8292322" y="3644093"/>
              <a:ext cx="590552" cy="59055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6D95FEA2-6DF3-4CC9-9867-B0BF1C6B0077}"/>
                </a:ext>
              </a:extLst>
            </p:cNvPr>
            <p:cNvSpPr txBox="1"/>
            <p:nvPr/>
          </p:nvSpPr>
          <p:spPr>
            <a:xfrm>
              <a:off x="1596986" y="244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C84B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C84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59113C5D-A389-401A-82A6-36D7F4EE41DD}"/>
                </a:ext>
              </a:extLst>
            </p:cNvPr>
            <p:cNvSpPr txBox="1"/>
            <p:nvPr/>
          </p:nvSpPr>
          <p:spPr>
            <a:xfrm>
              <a:off x="4992266" y="246279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B54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B544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A6027CCE-8109-47E2-80DF-0008C6F03177}"/>
                </a:ext>
              </a:extLst>
            </p:cNvPr>
            <p:cNvSpPr txBox="1"/>
            <p:nvPr/>
          </p:nvSpPr>
          <p:spPr>
            <a:xfrm>
              <a:off x="8420234" y="244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C84B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C84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17C0F5F-B9C7-41A6-8E95-3630229FD80B}"/>
                </a:ext>
              </a:extLst>
            </p:cNvPr>
            <p:cNvSpPr txBox="1"/>
            <p:nvPr/>
          </p:nvSpPr>
          <p:spPr>
            <a:xfrm>
              <a:off x="1589974" y="380385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B54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04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B544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FE9C7865-FC32-4F21-A609-066B43604151}"/>
                </a:ext>
              </a:extLst>
            </p:cNvPr>
            <p:cNvSpPr txBox="1"/>
            <p:nvPr/>
          </p:nvSpPr>
          <p:spPr>
            <a:xfrm>
              <a:off x="5000746" y="378548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8627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05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86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F5783D37-BAB1-4B93-9A55-8DB88C6F87DF}"/>
                </a:ext>
              </a:extLst>
            </p:cNvPr>
            <p:cNvSpPr txBox="1"/>
            <p:nvPr/>
          </p:nvSpPr>
          <p:spPr>
            <a:xfrm>
              <a:off x="8406568" y="378045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8627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06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8627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9D3D0C5-7E84-4433-B37F-7F89086CE8BA}"/>
                </a:ext>
              </a:extLst>
            </p:cNvPr>
            <p:cNvGrpSpPr/>
            <p:nvPr/>
          </p:nvGrpSpPr>
          <p:grpSpPr>
            <a:xfrm>
              <a:off x="2145380" y="2278162"/>
              <a:ext cx="2138149" cy="861775"/>
              <a:chOff x="2298993" y="1954312"/>
              <a:chExt cx="2138149" cy="861775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E09C9CC1-FC64-431C-B8FE-3E6805575AAE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2138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Plan for Your Business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AE28F98D-81BF-4C24-A82A-649158AEA03B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Have a simple plan for your business, saying what you want to do and how.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FC9AF230-DE94-46D2-8E8F-5448C9C7480C}"/>
                </a:ext>
              </a:extLst>
            </p:cNvPr>
            <p:cNvGrpSpPr/>
            <p:nvPr/>
          </p:nvGrpSpPr>
          <p:grpSpPr>
            <a:xfrm>
              <a:off x="8922310" y="2231995"/>
              <a:ext cx="2274405" cy="707887"/>
              <a:chOff x="2298993" y="1954312"/>
              <a:chExt cx="2274405" cy="707887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8A47F0B9-CA21-446E-B032-76F215FBE00F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22744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Why You Need the </a:t>
                </a:r>
                <a:r>
                  <a:rPr lang="en-US" sz="1400" b="1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Loan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A232C183-88B0-4BCE-820D-DC1F6828D5B6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Explain why you need the loan for your business.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C72B7907-B86D-4E43-A306-B688E48E0508}"/>
                </a:ext>
              </a:extLst>
            </p:cNvPr>
            <p:cNvGrpSpPr/>
            <p:nvPr/>
          </p:nvGrpSpPr>
          <p:grpSpPr>
            <a:xfrm>
              <a:off x="5588097" y="2231995"/>
              <a:ext cx="1767635" cy="861775"/>
              <a:chOff x="2298993" y="1954312"/>
              <a:chExt cx="1767635" cy="861775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8F560758-F607-4EA1-A2A6-66F4A88DB499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386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Money </a:t>
                </a:r>
                <a:r>
                  <a:rPr lang="en-US" sz="1400" b="1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Details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FD2AB751-6F35-4F31-81A8-851D6C881E4C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Share details about how much money your business makes.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FF59CF63-781B-4843-8B70-2CB9DFBB25F4}"/>
                </a:ext>
              </a:extLst>
            </p:cNvPr>
            <p:cNvGrpSpPr/>
            <p:nvPr/>
          </p:nvGrpSpPr>
          <p:grpSpPr>
            <a:xfrm>
              <a:off x="2145380" y="3572925"/>
              <a:ext cx="1767635" cy="861775"/>
              <a:chOff x="2298993" y="1954312"/>
              <a:chExt cx="1767635" cy="861775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4C6C1924-A81B-4225-93DA-BB6153BB9A94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6866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Business Papers: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A60D48EC-1F45-4319-B75E-A5C6EF1B49ED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Show any important papers for your business, like licenses or permits.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xmlns="" id="{728C4435-2B49-46F9-8D3E-B0D84EDAA3A5}"/>
                </a:ext>
              </a:extLst>
            </p:cNvPr>
            <p:cNvGrpSpPr/>
            <p:nvPr/>
          </p:nvGrpSpPr>
          <p:grpSpPr>
            <a:xfrm>
              <a:off x="8922310" y="3526758"/>
              <a:ext cx="1767635" cy="707887"/>
              <a:chOff x="2298993" y="1954312"/>
              <a:chExt cx="1767635" cy="70788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951A932B-8471-47B0-8D4C-B498F5EA3582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636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Bank Statements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7B3990E1-EE4F-4F34-9E89-EDFECD678DCA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/>
                  <a:t>Provide recent papers from your business bank account.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3E0E99ED-8524-4C7C-9EA1-CC22A1B816CB}"/>
                </a:ext>
              </a:extLst>
            </p:cNvPr>
            <p:cNvGrpSpPr/>
            <p:nvPr/>
          </p:nvGrpSpPr>
          <p:grpSpPr>
            <a:xfrm>
              <a:off x="5588097" y="3526758"/>
              <a:ext cx="1811201" cy="861775"/>
              <a:chOff x="2298993" y="1954312"/>
              <a:chExt cx="1811201" cy="86177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6CEF5E46-6C1E-49F6-BEE2-BC71C8DFAF01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811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Contribution 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1B0EF551-F179-4732-8FEE-25EB490A8476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Sometimes, you might need to put in some of your own money too.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5CA9DC2A-1048-4B6B-B0B1-58A4A6DC5271}"/>
              </a:ext>
            </a:extLst>
          </p:cNvPr>
          <p:cNvGrpSpPr/>
          <p:nvPr/>
        </p:nvGrpSpPr>
        <p:grpSpPr>
          <a:xfrm>
            <a:off x="965551" y="4384085"/>
            <a:ext cx="9187890" cy="907942"/>
            <a:chOff x="1502055" y="2231995"/>
            <a:chExt cx="9187890" cy="907942"/>
          </a:xfrm>
        </p:grpSpPr>
        <p:sp>
          <p:nvSpPr>
            <p:cNvPr id="88" name="Circle">
              <a:extLst>
                <a:ext uri="{FF2B5EF4-FFF2-40B4-BE49-F238E27FC236}">
                  <a16:creationId xmlns:a16="http://schemas.microsoft.com/office/drawing/2014/main" xmlns="" id="{5289870F-0AB7-4CA2-A006-7A6CF69A74B2}"/>
                </a:ext>
              </a:extLst>
            </p:cNvPr>
            <p:cNvSpPr/>
            <p:nvPr/>
          </p:nvSpPr>
          <p:spPr>
            <a:xfrm>
              <a:off x="1502055" y="2336830"/>
              <a:ext cx="590552" cy="59055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2" name="Circle">
              <a:extLst>
                <a:ext uri="{FF2B5EF4-FFF2-40B4-BE49-F238E27FC236}">
                  <a16:creationId xmlns:a16="http://schemas.microsoft.com/office/drawing/2014/main" xmlns="" id="{26CBD86E-B885-4184-9809-D61563E934FA}"/>
                </a:ext>
              </a:extLst>
            </p:cNvPr>
            <p:cNvSpPr/>
            <p:nvPr/>
          </p:nvSpPr>
          <p:spPr>
            <a:xfrm>
              <a:off x="8292322" y="2336830"/>
              <a:ext cx="590552" cy="59055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6D95FEA2-6DF3-4CC9-9867-B0BF1C6B0077}"/>
                </a:ext>
              </a:extLst>
            </p:cNvPr>
            <p:cNvSpPr txBox="1"/>
            <p:nvPr/>
          </p:nvSpPr>
          <p:spPr>
            <a:xfrm>
              <a:off x="1596986" y="244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C84B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07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C84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A6027CCE-8109-47E2-80DF-0008C6F03177}"/>
                </a:ext>
              </a:extLst>
            </p:cNvPr>
            <p:cNvSpPr txBox="1"/>
            <p:nvPr/>
          </p:nvSpPr>
          <p:spPr>
            <a:xfrm>
              <a:off x="8420234" y="2448133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2C84B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08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2C84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xmlns="" id="{59D3D0C5-7E84-4433-B37F-7F89086CE8BA}"/>
                </a:ext>
              </a:extLst>
            </p:cNvPr>
            <p:cNvGrpSpPr/>
            <p:nvPr/>
          </p:nvGrpSpPr>
          <p:grpSpPr>
            <a:xfrm>
              <a:off x="2145380" y="2278162"/>
              <a:ext cx="1767635" cy="861775"/>
              <a:chOff x="2298993" y="1954312"/>
              <a:chExt cx="1767635" cy="861775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xmlns="" id="{E09C9CC1-FC64-431C-B8FE-3E6805575AAE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644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</a:t>
                </a:r>
                <a:r>
                  <a:rPr lang="en-US" sz="1400" b="1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Experience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xmlns="" id="{AE28F98D-81BF-4C24-A82A-649158AEA03B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Tell the bank about your experience in running this type of business.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FC9AF230-DE94-46D2-8E8F-5448C9C7480C}"/>
                </a:ext>
              </a:extLst>
            </p:cNvPr>
            <p:cNvGrpSpPr/>
            <p:nvPr/>
          </p:nvGrpSpPr>
          <p:grpSpPr>
            <a:xfrm>
              <a:off x="8922310" y="2231995"/>
              <a:ext cx="1767635" cy="707887"/>
              <a:chOff x="2298993" y="1954312"/>
              <a:chExt cx="1767635" cy="707887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xmlns="" id="{8A47F0B9-CA21-446E-B032-76F215FBE00F}"/>
                  </a:ext>
                </a:extLst>
              </p:cNvPr>
              <p:cNvSpPr txBox="1"/>
              <p:nvPr/>
            </p:nvSpPr>
            <p:spPr>
              <a:xfrm>
                <a:off x="2298993" y="1954312"/>
                <a:ext cx="10502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914400">
                  <a:defRPr/>
                </a:pPr>
                <a:r>
                  <a:rPr lang="en-US" sz="1400" b="1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Collateral 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xmlns="" id="{A232C183-88B0-4BCE-820D-DC1F6828D5B6}"/>
                  </a:ext>
                </a:extLst>
              </p:cNvPr>
              <p:cNvSpPr txBox="1"/>
              <p:nvPr/>
            </p:nvSpPr>
            <p:spPr>
              <a:xfrm>
                <a:off x="2298993" y="2262089"/>
                <a:ext cx="17676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400">
                  <a:defRPr/>
                </a:pPr>
                <a:r>
                  <a:rPr lang="en-US" sz="10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Guaranty in case you don’t pay 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0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03879" y="0"/>
            <a:ext cx="495869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959" y="778739"/>
            <a:ext cx="6511210" cy="45719"/>
          </a:xfrm>
          <a:prstGeom prst="rect">
            <a:avLst/>
          </a:prstGeom>
          <a:solidFill>
            <a:srgbClr val="D1893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323203"/>
            <a:ext cx="1382160" cy="551177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-7749" y="1798636"/>
            <a:ext cx="5996036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44EE0E8-C44A-0B3C-DF7B-BE62C6C148DF}"/>
              </a:ext>
            </a:extLst>
          </p:cNvPr>
          <p:cNvSpPr/>
          <p:nvPr/>
        </p:nvSpPr>
        <p:spPr>
          <a:xfrm>
            <a:off x="634608" y="6528113"/>
            <a:ext cx="2890130" cy="208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©Cooperative Bank of Oromia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B1A677FF-10DB-24CC-1C67-D7105D5CB7E3}"/>
              </a:ext>
            </a:extLst>
          </p:cNvPr>
          <p:cNvCxnSpPr>
            <a:cxnSpLocks/>
          </p:cNvCxnSpPr>
          <p:nvPr/>
        </p:nvCxnSpPr>
        <p:spPr>
          <a:xfrm>
            <a:off x="889959" y="6457071"/>
            <a:ext cx="106350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889959" y="155992"/>
            <a:ext cx="4482743" cy="4123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Digital </a:t>
            </a:r>
            <a:r>
              <a:rPr lang="en-AU" altLang="en-US" sz="24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Lending</a:t>
            </a:r>
            <a:endParaRPr kumimoji="0" lang="en-AU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6" name="Google Shape;601;p47"/>
          <p:cNvGrpSpPr/>
          <p:nvPr/>
        </p:nvGrpSpPr>
        <p:grpSpPr>
          <a:xfrm>
            <a:off x="8713792" y="539061"/>
            <a:ext cx="1226033" cy="373433"/>
            <a:chOff x="3021700" y="595375"/>
            <a:chExt cx="919525" cy="280075"/>
          </a:xfrm>
        </p:grpSpPr>
        <p:sp>
          <p:nvSpPr>
            <p:cNvPr id="27" name="Google Shape;602;p47"/>
            <p:cNvSpPr/>
            <p:nvPr/>
          </p:nvSpPr>
          <p:spPr>
            <a:xfrm>
              <a:off x="30217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03;p47"/>
            <p:cNvSpPr/>
            <p:nvPr/>
          </p:nvSpPr>
          <p:spPr>
            <a:xfrm>
              <a:off x="31797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04;p47"/>
            <p:cNvSpPr/>
            <p:nvPr/>
          </p:nvSpPr>
          <p:spPr>
            <a:xfrm>
              <a:off x="3337700" y="595375"/>
              <a:ext cx="130200" cy="150550"/>
            </a:xfrm>
            <a:custGeom>
              <a:avLst/>
              <a:gdLst/>
              <a:ahLst/>
              <a:cxnLst/>
              <a:rect l="l" t="t" r="r" b="b"/>
              <a:pathLst>
                <a:path w="5208" h="6022" extrusionOk="0">
                  <a:moveTo>
                    <a:pt x="2604" y="0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22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05;p47"/>
            <p:cNvSpPr/>
            <p:nvPr/>
          </p:nvSpPr>
          <p:spPr>
            <a:xfrm>
              <a:off x="3495000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06;p47"/>
            <p:cNvSpPr/>
            <p:nvPr/>
          </p:nvSpPr>
          <p:spPr>
            <a:xfrm>
              <a:off x="3653000" y="595375"/>
              <a:ext cx="130225" cy="150550"/>
            </a:xfrm>
            <a:custGeom>
              <a:avLst/>
              <a:gdLst/>
              <a:ahLst/>
              <a:cxnLst/>
              <a:rect l="l" t="t" r="r" b="b"/>
              <a:pathLst>
                <a:path w="5209" h="6022" extrusionOk="0">
                  <a:moveTo>
                    <a:pt x="2605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22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07;p47"/>
            <p:cNvSpPr/>
            <p:nvPr/>
          </p:nvSpPr>
          <p:spPr>
            <a:xfrm>
              <a:off x="3810325" y="595375"/>
              <a:ext cx="130900" cy="150550"/>
            </a:xfrm>
            <a:custGeom>
              <a:avLst/>
              <a:gdLst/>
              <a:ahLst/>
              <a:cxnLst/>
              <a:rect l="l" t="t" r="r" b="b"/>
              <a:pathLst>
                <a:path w="5236" h="6022" extrusionOk="0">
                  <a:moveTo>
                    <a:pt x="2632" y="0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22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08;p47"/>
            <p:cNvSpPr/>
            <p:nvPr/>
          </p:nvSpPr>
          <p:spPr>
            <a:xfrm>
              <a:off x="3101025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5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5" y="6049"/>
                  </a:lnTo>
                  <a:lnTo>
                    <a:pt x="5209" y="4530"/>
                  </a:lnTo>
                  <a:lnTo>
                    <a:pt x="5209" y="1519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09;p47"/>
            <p:cNvSpPr/>
            <p:nvPr/>
          </p:nvSpPr>
          <p:spPr>
            <a:xfrm>
              <a:off x="3258350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2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32" y="6049"/>
                  </a:lnTo>
                  <a:lnTo>
                    <a:pt x="5236" y="4530"/>
                  </a:lnTo>
                  <a:lnTo>
                    <a:pt x="5236" y="1519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10;p47"/>
            <p:cNvSpPr/>
            <p:nvPr/>
          </p:nvSpPr>
          <p:spPr>
            <a:xfrm>
              <a:off x="3416350" y="724200"/>
              <a:ext cx="130225" cy="151250"/>
            </a:xfrm>
            <a:custGeom>
              <a:avLst/>
              <a:gdLst/>
              <a:ahLst/>
              <a:cxnLst/>
              <a:rect l="l" t="t" r="r" b="b"/>
              <a:pathLst>
                <a:path w="5209" h="6050" extrusionOk="0">
                  <a:moveTo>
                    <a:pt x="2604" y="1"/>
                  </a:moveTo>
                  <a:lnTo>
                    <a:pt x="1" y="1519"/>
                  </a:lnTo>
                  <a:lnTo>
                    <a:pt x="1" y="4530"/>
                  </a:lnTo>
                  <a:lnTo>
                    <a:pt x="2604" y="6049"/>
                  </a:lnTo>
                  <a:lnTo>
                    <a:pt x="5208" y="4530"/>
                  </a:lnTo>
                  <a:lnTo>
                    <a:pt x="5208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11;p47"/>
            <p:cNvSpPr/>
            <p:nvPr/>
          </p:nvSpPr>
          <p:spPr>
            <a:xfrm>
              <a:off x="3573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31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31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12;p47"/>
            <p:cNvSpPr/>
            <p:nvPr/>
          </p:nvSpPr>
          <p:spPr>
            <a:xfrm>
              <a:off x="3731675" y="724200"/>
              <a:ext cx="130900" cy="151250"/>
            </a:xfrm>
            <a:custGeom>
              <a:avLst/>
              <a:gdLst/>
              <a:ahLst/>
              <a:cxnLst/>
              <a:rect l="l" t="t" r="r" b="b"/>
              <a:pathLst>
                <a:path w="5236" h="6050" extrusionOk="0">
                  <a:moveTo>
                    <a:pt x="2604" y="1"/>
                  </a:moveTo>
                  <a:lnTo>
                    <a:pt x="0" y="1519"/>
                  </a:lnTo>
                  <a:lnTo>
                    <a:pt x="0" y="4530"/>
                  </a:lnTo>
                  <a:lnTo>
                    <a:pt x="2604" y="6049"/>
                  </a:lnTo>
                  <a:lnTo>
                    <a:pt x="5235" y="4530"/>
                  </a:lnTo>
                  <a:lnTo>
                    <a:pt x="5235" y="1519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26002" y="1223053"/>
            <a:ext cx="10591139" cy="1731884"/>
            <a:chOff x="6165579" y="2145490"/>
            <a:chExt cx="6166859" cy="1731884"/>
          </a:xfrm>
        </p:grpSpPr>
        <p:sp>
          <p:nvSpPr>
            <p:cNvPr id="51" name="object 9"/>
            <p:cNvSpPr txBox="1"/>
            <p:nvPr/>
          </p:nvSpPr>
          <p:spPr>
            <a:xfrm>
              <a:off x="6251043" y="2145490"/>
              <a:ext cx="6081395" cy="173188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spcBef>
                  <a:spcPts val="105"/>
                </a:spcBef>
                <a:spcAft>
                  <a:spcPts val="600"/>
                </a:spcAft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Digital lending is providing </a:t>
              </a:r>
              <a:r>
                <a:rPr lang="en-GB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loans </a:t>
              </a:r>
              <a:r>
                <a:rPr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through </a:t>
              </a:r>
              <a:r>
                <a:rPr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online platforms that use technology to  bring together borrowers who are underserved by  traditional </a:t>
              </a:r>
              <a:r>
                <a:rPr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lenders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  <a:p>
              <a:pPr marL="12700" marR="5080">
                <a:spcBef>
                  <a:spcPts val="105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These underserved borrowers range from  small and medium enterprises (SMEs) to  individuals</a:t>
              </a:r>
            </a:p>
            <a:p>
              <a:pPr marL="298450" marR="5080" indent="-285750">
                <a:spcBef>
                  <a:spcPts val="105"/>
                </a:spcBef>
                <a:buFont typeface="Wingdings" panose="05000000000000000000" pitchFamily="2" charset="2"/>
                <a:buChar char="Ø"/>
              </a:pPr>
              <a:endPara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7" name="Shape 797"/>
            <p:cNvSpPr>
              <a:spLocks/>
            </p:cNvSpPr>
            <p:nvPr/>
          </p:nvSpPr>
          <p:spPr bwMode="auto">
            <a:xfrm>
              <a:off x="6165579" y="2283027"/>
              <a:ext cx="170927" cy="144199"/>
            </a:xfrm>
            <a:custGeom>
              <a:avLst/>
              <a:gdLst>
                <a:gd name="T0" fmla="*/ 85293 w 21600"/>
                <a:gd name="T1" fmla="*/ 71955 h 21600"/>
                <a:gd name="T2" fmla="*/ 85293 w 21600"/>
                <a:gd name="T3" fmla="*/ 71955 h 21600"/>
                <a:gd name="T4" fmla="*/ 85293 w 21600"/>
                <a:gd name="T5" fmla="*/ 71955 h 21600"/>
                <a:gd name="T6" fmla="*/ 85293 w 21600"/>
                <a:gd name="T7" fmla="*/ 71955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14435"/>
                  </a:moveTo>
                  <a:lnTo>
                    <a:pt x="5244" y="21600"/>
                  </a:lnTo>
                  <a:lnTo>
                    <a:pt x="21422" y="1264"/>
                  </a:lnTo>
                  <a:lnTo>
                    <a:pt x="21600" y="0"/>
                  </a:lnTo>
                  <a:lnTo>
                    <a:pt x="5867" y="14435"/>
                  </a:lnTo>
                  <a:lnTo>
                    <a:pt x="0" y="8429"/>
                  </a:lnTo>
                  <a:lnTo>
                    <a:pt x="0" y="14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9557" y="2751151"/>
            <a:ext cx="6625370" cy="3635717"/>
            <a:chOff x="767201" y="1451610"/>
            <a:chExt cx="7069903" cy="3912260"/>
          </a:xfrm>
        </p:grpSpPr>
        <p:grpSp>
          <p:nvGrpSpPr>
            <p:cNvPr id="59" name="Group 58"/>
            <p:cNvGrpSpPr/>
            <p:nvPr/>
          </p:nvGrpSpPr>
          <p:grpSpPr>
            <a:xfrm>
              <a:off x="767201" y="1451610"/>
              <a:ext cx="7069903" cy="3912260"/>
              <a:chOff x="2965540" y="1338419"/>
              <a:chExt cx="6967129" cy="3855390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075" y="1576687"/>
                <a:ext cx="2752629" cy="3617122"/>
              </a:xfrm>
              <a:prstGeom prst="rect">
                <a:avLst/>
              </a:prstGeom>
            </p:spPr>
          </p:pic>
          <p:grpSp>
            <p:nvGrpSpPr>
              <p:cNvPr id="65" name="Group 64"/>
              <p:cNvGrpSpPr/>
              <p:nvPr/>
            </p:nvGrpSpPr>
            <p:grpSpPr>
              <a:xfrm>
                <a:off x="2965540" y="1338419"/>
                <a:ext cx="6967129" cy="3275515"/>
                <a:chOff x="2605352" y="1348814"/>
                <a:chExt cx="8389369" cy="3944161"/>
              </a:xfrm>
            </p:grpSpPr>
            <p:grpSp>
              <p:nvGrpSpPr>
                <p:cNvPr id="66" name="Group 65"/>
                <p:cNvGrpSpPr>
                  <a:grpSpLocks/>
                </p:cNvGrpSpPr>
                <p:nvPr/>
              </p:nvGrpSpPr>
              <p:grpSpPr bwMode="auto">
                <a:xfrm>
                  <a:off x="3754438" y="1432817"/>
                  <a:ext cx="4716462" cy="3773488"/>
                  <a:chOff x="3755208" y="1899173"/>
                  <a:chExt cx="4715121" cy="3773326"/>
                </a:xfrm>
              </p:grpSpPr>
              <p:sp>
                <p:nvSpPr>
                  <p:cNvPr id="71" name="Oval 70"/>
                  <p:cNvSpPr/>
                  <p:nvPr/>
                </p:nvSpPr>
                <p:spPr>
                  <a:xfrm>
                    <a:off x="4221800" y="1899173"/>
                    <a:ext cx="3748609" cy="3773326"/>
                  </a:xfrm>
                  <a:prstGeom prst="ellipse">
                    <a:avLst/>
                  </a:prstGeom>
                  <a:noFill/>
                  <a:ln w="38100" cmpd="dbl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377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1733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7472076" y="4107291"/>
                    <a:ext cx="998253" cy="1004844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377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1733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 bwMode="auto">
                  <a:xfrm>
                    <a:off x="3755208" y="4107291"/>
                    <a:ext cx="998253" cy="10048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377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1733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7435573" y="2418264"/>
                    <a:ext cx="998254" cy="1004844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377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1733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>
                    <a:off x="3777427" y="2418264"/>
                    <a:ext cx="998253" cy="1004844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377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1733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 bwMode="auto">
                <a:xfrm>
                  <a:off x="8328509" y="1348814"/>
                  <a:ext cx="2114550" cy="592968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marL="26034" marR="5080" indent="-13970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lang="en-US" sz="1600" b="1" spc="-5" dirty="0">
                      <a:latin typeface="Gothic Uralic"/>
                      <a:cs typeface="Gothic Uralic"/>
                    </a:rPr>
                    <a:t>Indi</a:t>
                  </a:r>
                  <a:r>
                    <a:rPr lang="en-US" sz="1600" b="1" spc="-15" dirty="0">
                      <a:latin typeface="Gothic Uralic"/>
                      <a:cs typeface="Gothic Uralic"/>
                    </a:rPr>
                    <a:t>v</a:t>
                  </a:r>
                  <a:r>
                    <a:rPr lang="en-US" sz="1600" b="1" spc="-5" dirty="0">
                      <a:latin typeface="Gothic Uralic"/>
                      <a:cs typeface="Gothic Uralic"/>
                    </a:rPr>
                    <a:t>id</a:t>
                  </a:r>
                  <a:r>
                    <a:rPr lang="en-US" sz="1600" b="1" spc="-10" dirty="0">
                      <a:latin typeface="Gothic Uralic"/>
                      <a:cs typeface="Gothic Uralic"/>
                    </a:rPr>
                    <a:t>u</a:t>
                  </a:r>
                  <a:r>
                    <a:rPr lang="en-US" sz="1600" b="1" spc="-5" dirty="0">
                      <a:latin typeface="Gothic Uralic"/>
                      <a:cs typeface="Gothic Uralic"/>
                    </a:rPr>
                    <a:t>al</a:t>
                  </a:r>
                  <a:r>
                    <a:rPr lang="en-US" sz="1600" b="1" dirty="0">
                      <a:latin typeface="Gothic Uralic"/>
                      <a:cs typeface="Gothic Uralic"/>
                    </a:rPr>
                    <a:t>s</a:t>
                  </a:r>
                  <a:r>
                    <a:rPr lang="en-US" sz="1600" b="1" spc="-5" dirty="0">
                      <a:latin typeface="Gothic Uralic"/>
                      <a:cs typeface="Gothic Uralic"/>
                    </a:rPr>
                    <a:t>/  Consumers</a:t>
                  </a:r>
                  <a:endParaRPr lang="en-US" sz="1600" dirty="0">
                    <a:latin typeface="Gothic Uralic"/>
                    <a:cs typeface="Gothic Uralic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 bwMode="auto">
                <a:xfrm>
                  <a:off x="8328509" y="4700007"/>
                  <a:ext cx="2666212" cy="5929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defTabSz="914377">
                    <a:defRPr/>
                  </a:pPr>
                  <a:r>
                    <a:rPr lang="en-US" sz="1600" b="1" spc="-5" dirty="0" smtClean="0">
                      <a:latin typeface="Gothic Uralic"/>
                      <a:cs typeface="Gothic Uralic"/>
                    </a:rPr>
                    <a:t>Small </a:t>
                  </a:r>
                  <a:r>
                    <a:rPr lang="en-US" sz="1600" b="1" spc="-5" dirty="0">
                      <a:latin typeface="Gothic Uralic"/>
                      <a:cs typeface="Gothic Uralic"/>
                    </a:rPr>
                    <a:t>and  medium  </a:t>
                  </a:r>
                  <a:r>
                    <a:rPr lang="en-US" sz="1600" b="1" spc="-10" dirty="0" smtClean="0">
                      <a:latin typeface="Gothic Uralic"/>
                      <a:cs typeface="Gothic Uralic"/>
                    </a:rPr>
                    <a:t>Bu</a:t>
                  </a:r>
                  <a:r>
                    <a:rPr lang="en-US" sz="1600" b="1" dirty="0" smtClean="0">
                      <a:latin typeface="Gothic Uralic"/>
                      <a:cs typeface="Gothic Uralic"/>
                    </a:rPr>
                    <a:t>s</a:t>
                  </a:r>
                  <a:r>
                    <a:rPr lang="en-US" sz="1600" b="1" spc="-5" dirty="0" smtClean="0">
                      <a:latin typeface="Gothic Uralic"/>
                      <a:cs typeface="Gothic Uralic"/>
                    </a:rPr>
                    <a:t>in</a:t>
                  </a:r>
                  <a:r>
                    <a:rPr lang="en-US" sz="1600" b="1" spc="-10" dirty="0" smtClean="0">
                      <a:latin typeface="Gothic Uralic"/>
                      <a:cs typeface="Gothic Uralic"/>
                    </a:rPr>
                    <a:t>e</a:t>
                  </a:r>
                  <a:r>
                    <a:rPr lang="en-US" sz="1600" b="1" spc="-5" dirty="0" smtClean="0">
                      <a:latin typeface="Gothic Uralic"/>
                      <a:cs typeface="Gothic Uralic"/>
                    </a:rPr>
                    <a:t>s</a:t>
                  </a:r>
                  <a:r>
                    <a:rPr lang="en-US" sz="1600" b="1" dirty="0" smtClean="0">
                      <a:latin typeface="Gothic Uralic"/>
                      <a:cs typeface="Gothic Uralic"/>
                    </a:rPr>
                    <a:t>s</a:t>
                  </a:r>
                  <a:r>
                    <a:rPr lang="en-US" sz="1600" b="1" spc="-10" dirty="0" smtClean="0">
                      <a:latin typeface="Gothic Uralic"/>
                      <a:cs typeface="Gothic Uralic"/>
                    </a:rPr>
                    <a:t>es</a:t>
                  </a:r>
                  <a:endParaRPr lang="en-US" sz="1600" dirty="0">
                    <a:latin typeface="Gothic Uralic"/>
                    <a:cs typeface="Gothic Uralic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 bwMode="auto">
                <a:xfrm>
                  <a:off x="2605352" y="1784884"/>
                  <a:ext cx="1121504" cy="2964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74930" marR="5080" indent="-62865" algn="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lang="en-US" sz="1600" b="1" spc="-15" dirty="0">
                      <a:latin typeface="Gothic Uralic"/>
                      <a:cs typeface="Gothic Uralic"/>
                    </a:rPr>
                    <a:t>P</a:t>
                  </a:r>
                  <a:r>
                    <a:rPr lang="en-US" sz="1600" b="1" spc="-10" dirty="0">
                      <a:latin typeface="Gothic Uralic"/>
                      <a:cs typeface="Gothic Uralic"/>
                    </a:rPr>
                    <a:t>a</a:t>
                  </a:r>
                  <a:r>
                    <a:rPr lang="en-US" sz="1600" b="1" dirty="0">
                      <a:latin typeface="Gothic Uralic"/>
                      <a:cs typeface="Gothic Uralic"/>
                    </a:rPr>
                    <a:t>r</a:t>
                  </a:r>
                  <a:r>
                    <a:rPr lang="en-US" sz="1600" b="1" spc="-5" dirty="0">
                      <a:latin typeface="Gothic Uralic"/>
                      <a:cs typeface="Gothic Uralic"/>
                    </a:rPr>
                    <a:t>tn</a:t>
                  </a:r>
                  <a:r>
                    <a:rPr lang="en-US" sz="1600" b="1" spc="-10" dirty="0">
                      <a:latin typeface="Gothic Uralic"/>
                      <a:cs typeface="Gothic Uralic"/>
                    </a:rPr>
                    <a:t>er</a:t>
                  </a:r>
                  <a:endParaRPr lang="en-US" sz="1600" b="1" dirty="0">
                    <a:latin typeface="Gothic Uralic"/>
                    <a:cs typeface="Gothic Uralic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 bwMode="auto">
                <a:xfrm>
                  <a:off x="2623619" y="4551766"/>
                  <a:ext cx="951605" cy="2964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12700" algn="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lang="en-GB" sz="1600" b="1" spc="-5" dirty="0">
                      <a:latin typeface="Gothic Uralic"/>
                      <a:cs typeface="Gothic Uralic"/>
                    </a:rPr>
                    <a:t>Bank</a:t>
                  </a:r>
                  <a:endParaRPr lang="en-GB" sz="1600" dirty="0">
                    <a:latin typeface="Gothic Uralic"/>
                    <a:cs typeface="Gothic Uralic"/>
                  </a:endParaRPr>
                </a:p>
              </p:txBody>
            </p:sp>
          </p:grpSp>
        </p:grp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xmlns="" id="{1360E8AE-A3ED-EA4B-A513-9D34ABBA3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894" y="3584132"/>
              <a:ext cx="433682" cy="405117"/>
            </a:xfrm>
            <a:custGeom>
              <a:avLst/>
              <a:gdLst>
                <a:gd name="T0" fmla="*/ 77 w 77"/>
                <a:gd name="T1" fmla="*/ 16 h 72"/>
                <a:gd name="T2" fmla="*/ 77 w 77"/>
                <a:gd name="T3" fmla="*/ 21 h 72"/>
                <a:gd name="T4" fmla="*/ 72 w 77"/>
                <a:gd name="T5" fmla="*/ 21 h 72"/>
                <a:gd name="T6" fmla="*/ 69 w 77"/>
                <a:gd name="T7" fmla="*/ 23 h 72"/>
                <a:gd name="T8" fmla="*/ 8 w 77"/>
                <a:gd name="T9" fmla="*/ 23 h 72"/>
                <a:gd name="T10" fmla="*/ 5 w 77"/>
                <a:gd name="T11" fmla="*/ 21 h 72"/>
                <a:gd name="T12" fmla="*/ 0 w 77"/>
                <a:gd name="T13" fmla="*/ 21 h 72"/>
                <a:gd name="T14" fmla="*/ 0 w 77"/>
                <a:gd name="T15" fmla="*/ 16 h 72"/>
                <a:gd name="T16" fmla="*/ 38 w 77"/>
                <a:gd name="T17" fmla="*/ 0 h 72"/>
                <a:gd name="T18" fmla="*/ 77 w 77"/>
                <a:gd name="T19" fmla="*/ 16 h 72"/>
                <a:gd name="T20" fmla="*/ 77 w 77"/>
                <a:gd name="T21" fmla="*/ 67 h 72"/>
                <a:gd name="T22" fmla="*/ 77 w 77"/>
                <a:gd name="T23" fmla="*/ 72 h 72"/>
                <a:gd name="T24" fmla="*/ 0 w 77"/>
                <a:gd name="T25" fmla="*/ 72 h 72"/>
                <a:gd name="T26" fmla="*/ 0 w 77"/>
                <a:gd name="T27" fmla="*/ 67 h 72"/>
                <a:gd name="T28" fmla="*/ 3 w 77"/>
                <a:gd name="T29" fmla="*/ 65 h 72"/>
                <a:gd name="T30" fmla="*/ 74 w 77"/>
                <a:gd name="T31" fmla="*/ 65 h 72"/>
                <a:gd name="T32" fmla="*/ 77 w 77"/>
                <a:gd name="T33" fmla="*/ 67 h 72"/>
                <a:gd name="T34" fmla="*/ 20 w 77"/>
                <a:gd name="T35" fmla="*/ 26 h 72"/>
                <a:gd name="T36" fmla="*/ 20 w 77"/>
                <a:gd name="T37" fmla="*/ 57 h 72"/>
                <a:gd name="T38" fmla="*/ 25 w 77"/>
                <a:gd name="T39" fmla="*/ 57 h 72"/>
                <a:gd name="T40" fmla="*/ 25 w 77"/>
                <a:gd name="T41" fmla="*/ 26 h 72"/>
                <a:gd name="T42" fmla="*/ 36 w 77"/>
                <a:gd name="T43" fmla="*/ 26 h 72"/>
                <a:gd name="T44" fmla="*/ 36 w 77"/>
                <a:gd name="T45" fmla="*/ 57 h 72"/>
                <a:gd name="T46" fmla="*/ 41 w 77"/>
                <a:gd name="T47" fmla="*/ 57 h 72"/>
                <a:gd name="T48" fmla="*/ 41 w 77"/>
                <a:gd name="T49" fmla="*/ 26 h 72"/>
                <a:gd name="T50" fmla="*/ 51 w 77"/>
                <a:gd name="T51" fmla="*/ 26 h 72"/>
                <a:gd name="T52" fmla="*/ 51 w 77"/>
                <a:gd name="T53" fmla="*/ 57 h 72"/>
                <a:gd name="T54" fmla="*/ 56 w 77"/>
                <a:gd name="T55" fmla="*/ 57 h 72"/>
                <a:gd name="T56" fmla="*/ 56 w 77"/>
                <a:gd name="T57" fmla="*/ 26 h 72"/>
                <a:gd name="T58" fmla="*/ 67 w 77"/>
                <a:gd name="T59" fmla="*/ 26 h 72"/>
                <a:gd name="T60" fmla="*/ 67 w 77"/>
                <a:gd name="T61" fmla="*/ 57 h 72"/>
                <a:gd name="T62" fmla="*/ 69 w 77"/>
                <a:gd name="T63" fmla="*/ 57 h 72"/>
                <a:gd name="T64" fmla="*/ 72 w 77"/>
                <a:gd name="T65" fmla="*/ 59 h 72"/>
                <a:gd name="T66" fmla="*/ 72 w 77"/>
                <a:gd name="T67" fmla="*/ 62 h 72"/>
                <a:gd name="T68" fmla="*/ 5 w 77"/>
                <a:gd name="T69" fmla="*/ 62 h 72"/>
                <a:gd name="T70" fmla="*/ 5 w 77"/>
                <a:gd name="T71" fmla="*/ 59 h 72"/>
                <a:gd name="T72" fmla="*/ 8 w 77"/>
                <a:gd name="T73" fmla="*/ 57 h 72"/>
                <a:gd name="T74" fmla="*/ 10 w 77"/>
                <a:gd name="T75" fmla="*/ 57 h 72"/>
                <a:gd name="T76" fmla="*/ 10 w 77"/>
                <a:gd name="T77" fmla="*/ 26 h 72"/>
                <a:gd name="T78" fmla="*/ 20 w 77"/>
                <a:gd name="T79" fmla="*/ 26 h 7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7" h="72">
                  <a:moveTo>
                    <a:pt x="77" y="16"/>
                  </a:moveTo>
                  <a:cubicBezTo>
                    <a:pt x="77" y="21"/>
                    <a:pt x="77" y="21"/>
                    <a:pt x="77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2"/>
                    <a:pt x="70" y="23"/>
                    <a:pt x="6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6" y="23"/>
                    <a:pt x="5" y="22"/>
                    <a:pt x="5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77" y="16"/>
                  </a:lnTo>
                  <a:close/>
                  <a:moveTo>
                    <a:pt x="77" y="67"/>
                  </a:moveTo>
                  <a:cubicBezTo>
                    <a:pt x="77" y="72"/>
                    <a:pt x="77" y="72"/>
                    <a:pt x="77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6"/>
                    <a:pt x="1" y="65"/>
                    <a:pt x="3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6" y="65"/>
                    <a:pt x="77" y="66"/>
                    <a:pt x="77" y="67"/>
                  </a:cubicBezTo>
                  <a:close/>
                  <a:moveTo>
                    <a:pt x="20" y="26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0" y="57"/>
                    <a:pt x="72" y="58"/>
                    <a:pt x="72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8"/>
                    <a:pt x="6" y="57"/>
                    <a:pt x="8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26"/>
                    <a:pt x="10" y="26"/>
                    <a:pt x="10" y="26"/>
                  </a:cubicBezTo>
                  <a:lnTo>
                    <a:pt x="2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22">
              <a:extLst>
                <a:ext uri="{FF2B5EF4-FFF2-40B4-BE49-F238E27FC236}">
                  <a16:creationId xmlns:a16="http://schemas.microsoft.com/office/drawing/2014/main" xmlns="" id="{44AFEED3-F270-434E-AE3A-1B6792F5E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790" y="2116709"/>
              <a:ext cx="468128" cy="442302"/>
            </a:xfrm>
            <a:custGeom>
              <a:avLst/>
              <a:gdLst>
                <a:gd name="T0" fmla="*/ 60 w 67"/>
                <a:gd name="T1" fmla="*/ 52 h 63"/>
                <a:gd name="T2" fmla="*/ 49 w 67"/>
                <a:gd name="T3" fmla="*/ 48 h 63"/>
                <a:gd name="T4" fmla="*/ 45 w 67"/>
                <a:gd name="T5" fmla="*/ 53 h 63"/>
                <a:gd name="T6" fmla="*/ 46 w 67"/>
                <a:gd name="T7" fmla="*/ 62 h 63"/>
                <a:gd name="T8" fmla="*/ 46 w 67"/>
                <a:gd name="T9" fmla="*/ 62 h 63"/>
                <a:gd name="T10" fmla="*/ 45 w 67"/>
                <a:gd name="T11" fmla="*/ 62 h 63"/>
                <a:gd name="T12" fmla="*/ 32 w 67"/>
                <a:gd name="T13" fmla="*/ 63 h 63"/>
                <a:gd name="T14" fmla="*/ 26 w 67"/>
                <a:gd name="T15" fmla="*/ 59 h 63"/>
                <a:gd name="T16" fmla="*/ 31 w 67"/>
                <a:gd name="T17" fmla="*/ 48 h 63"/>
                <a:gd name="T18" fmla="*/ 23 w 67"/>
                <a:gd name="T19" fmla="*/ 41 h 63"/>
                <a:gd name="T20" fmla="*/ 15 w 67"/>
                <a:gd name="T21" fmla="*/ 48 h 63"/>
                <a:gd name="T22" fmla="*/ 19 w 67"/>
                <a:gd name="T23" fmla="*/ 58 h 63"/>
                <a:gd name="T24" fmla="*/ 17 w 67"/>
                <a:gd name="T25" fmla="*/ 62 h 63"/>
                <a:gd name="T26" fmla="*/ 13 w 67"/>
                <a:gd name="T27" fmla="*/ 63 h 63"/>
                <a:gd name="T28" fmla="*/ 3 w 67"/>
                <a:gd name="T29" fmla="*/ 62 h 63"/>
                <a:gd name="T30" fmla="*/ 0 w 67"/>
                <a:gd name="T31" fmla="*/ 62 h 63"/>
                <a:gd name="T32" fmla="*/ 0 w 67"/>
                <a:gd name="T33" fmla="*/ 62 h 63"/>
                <a:gd name="T34" fmla="*/ 0 w 67"/>
                <a:gd name="T35" fmla="*/ 62 h 63"/>
                <a:gd name="T36" fmla="*/ 0 w 67"/>
                <a:gd name="T37" fmla="*/ 21 h 63"/>
                <a:gd name="T38" fmla="*/ 3 w 67"/>
                <a:gd name="T39" fmla="*/ 21 h 63"/>
                <a:gd name="T40" fmla="*/ 13 w 67"/>
                <a:gd name="T41" fmla="*/ 22 h 63"/>
                <a:gd name="T42" fmla="*/ 17 w 67"/>
                <a:gd name="T43" fmla="*/ 21 h 63"/>
                <a:gd name="T44" fmla="*/ 19 w 67"/>
                <a:gd name="T45" fmla="*/ 17 h 63"/>
                <a:gd name="T46" fmla="*/ 15 w 67"/>
                <a:gd name="T47" fmla="*/ 7 h 63"/>
                <a:gd name="T48" fmla="*/ 23 w 67"/>
                <a:gd name="T49" fmla="*/ 0 h 63"/>
                <a:gd name="T50" fmla="*/ 31 w 67"/>
                <a:gd name="T51" fmla="*/ 7 h 63"/>
                <a:gd name="T52" fmla="*/ 26 w 67"/>
                <a:gd name="T53" fmla="*/ 18 h 63"/>
                <a:gd name="T54" fmla="*/ 32 w 67"/>
                <a:gd name="T55" fmla="*/ 22 h 63"/>
                <a:gd name="T56" fmla="*/ 46 w 67"/>
                <a:gd name="T57" fmla="*/ 21 h 63"/>
                <a:gd name="T58" fmla="*/ 46 w 67"/>
                <a:gd name="T59" fmla="*/ 21 h 63"/>
                <a:gd name="T60" fmla="*/ 46 w 67"/>
                <a:gd name="T61" fmla="*/ 24 h 63"/>
                <a:gd name="T62" fmla="*/ 45 w 67"/>
                <a:gd name="T63" fmla="*/ 34 h 63"/>
                <a:gd name="T64" fmla="*/ 46 w 67"/>
                <a:gd name="T65" fmla="*/ 38 h 63"/>
                <a:gd name="T66" fmla="*/ 50 w 67"/>
                <a:gd name="T67" fmla="*/ 40 h 63"/>
                <a:gd name="T68" fmla="*/ 60 w 67"/>
                <a:gd name="T69" fmla="*/ 36 h 63"/>
                <a:gd name="T70" fmla="*/ 67 w 67"/>
                <a:gd name="T71" fmla="*/ 44 h 63"/>
                <a:gd name="T72" fmla="*/ 60 w 67"/>
                <a:gd name="T73" fmla="*/ 52 h 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7" h="63">
                  <a:moveTo>
                    <a:pt x="60" y="52"/>
                  </a:moveTo>
                  <a:cubicBezTo>
                    <a:pt x="55" y="52"/>
                    <a:pt x="54" y="48"/>
                    <a:pt x="49" y="48"/>
                  </a:cubicBezTo>
                  <a:cubicBezTo>
                    <a:pt x="46" y="48"/>
                    <a:pt x="45" y="50"/>
                    <a:pt x="45" y="53"/>
                  </a:cubicBezTo>
                  <a:cubicBezTo>
                    <a:pt x="45" y="56"/>
                    <a:pt x="46" y="59"/>
                    <a:pt x="46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5" y="62"/>
                    <a:pt x="45" y="62"/>
                  </a:cubicBezTo>
                  <a:cubicBezTo>
                    <a:pt x="41" y="62"/>
                    <a:pt x="36" y="63"/>
                    <a:pt x="32" y="63"/>
                  </a:cubicBezTo>
                  <a:cubicBezTo>
                    <a:pt x="29" y="63"/>
                    <a:pt x="26" y="62"/>
                    <a:pt x="26" y="59"/>
                  </a:cubicBezTo>
                  <a:cubicBezTo>
                    <a:pt x="26" y="54"/>
                    <a:pt x="31" y="53"/>
                    <a:pt x="31" y="48"/>
                  </a:cubicBezTo>
                  <a:cubicBezTo>
                    <a:pt x="31" y="44"/>
                    <a:pt x="27" y="41"/>
                    <a:pt x="23" y="41"/>
                  </a:cubicBezTo>
                  <a:cubicBezTo>
                    <a:pt x="19" y="41"/>
                    <a:pt x="15" y="44"/>
                    <a:pt x="15" y="48"/>
                  </a:cubicBezTo>
                  <a:cubicBezTo>
                    <a:pt x="15" y="53"/>
                    <a:pt x="19" y="56"/>
                    <a:pt x="19" y="58"/>
                  </a:cubicBezTo>
                  <a:cubicBezTo>
                    <a:pt x="19" y="60"/>
                    <a:pt x="18" y="61"/>
                    <a:pt x="17" y="62"/>
                  </a:cubicBezTo>
                  <a:cubicBezTo>
                    <a:pt x="16" y="63"/>
                    <a:pt x="14" y="63"/>
                    <a:pt x="13" y="63"/>
                  </a:cubicBezTo>
                  <a:cubicBezTo>
                    <a:pt x="9" y="63"/>
                    <a:pt x="6" y="63"/>
                    <a:pt x="3" y="62"/>
                  </a:cubicBezTo>
                  <a:cubicBezTo>
                    <a:pt x="2" y="62"/>
                    <a:pt x="1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2" y="21"/>
                    <a:pt x="3" y="21"/>
                  </a:cubicBezTo>
                  <a:cubicBezTo>
                    <a:pt x="6" y="22"/>
                    <a:pt x="9" y="22"/>
                    <a:pt x="13" y="22"/>
                  </a:cubicBezTo>
                  <a:cubicBezTo>
                    <a:pt x="14" y="22"/>
                    <a:pt x="16" y="22"/>
                    <a:pt x="17" y="21"/>
                  </a:cubicBezTo>
                  <a:cubicBezTo>
                    <a:pt x="18" y="20"/>
                    <a:pt x="19" y="19"/>
                    <a:pt x="19" y="17"/>
                  </a:cubicBezTo>
                  <a:cubicBezTo>
                    <a:pt x="19" y="15"/>
                    <a:pt x="15" y="12"/>
                    <a:pt x="15" y="7"/>
                  </a:cubicBezTo>
                  <a:cubicBezTo>
                    <a:pt x="15" y="3"/>
                    <a:pt x="19" y="0"/>
                    <a:pt x="23" y="0"/>
                  </a:cubicBezTo>
                  <a:cubicBezTo>
                    <a:pt x="27" y="0"/>
                    <a:pt x="31" y="3"/>
                    <a:pt x="31" y="7"/>
                  </a:cubicBezTo>
                  <a:cubicBezTo>
                    <a:pt x="31" y="12"/>
                    <a:pt x="26" y="13"/>
                    <a:pt x="26" y="18"/>
                  </a:cubicBezTo>
                  <a:cubicBezTo>
                    <a:pt x="26" y="21"/>
                    <a:pt x="29" y="22"/>
                    <a:pt x="32" y="22"/>
                  </a:cubicBezTo>
                  <a:cubicBezTo>
                    <a:pt x="37" y="22"/>
                    <a:pt x="41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3"/>
                    <a:pt x="46" y="24"/>
                  </a:cubicBezTo>
                  <a:cubicBezTo>
                    <a:pt x="45" y="27"/>
                    <a:pt x="45" y="30"/>
                    <a:pt x="45" y="34"/>
                  </a:cubicBezTo>
                  <a:cubicBezTo>
                    <a:pt x="45" y="35"/>
                    <a:pt x="45" y="37"/>
                    <a:pt x="46" y="38"/>
                  </a:cubicBezTo>
                  <a:cubicBezTo>
                    <a:pt x="47" y="39"/>
                    <a:pt x="48" y="40"/>
                    <a:pt x="50" y="40"/>
                  </a:cubicBezTo>
                  <a:cubicBezTo>
                    <a:pt x="52" y="40"/>
                    <a:pt x="55" y="36"/>
                    <a:pt x="60" y="36"/>
                  </a:cubicBezTo>
                  <a:cubicBezTo>
                    <a:pt x="64" y="36"/>
                    <a:pt x="67" y="40"/>
                    <a:pt x="67" y="44"/>
                  </a:cubicBezTo>
                  <a:cubicBezTo>
                    <a:pt x="67" y="49"/>
                    <a:pt x="64" y="52"/>
                    <a:pt x="6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57">
              <a:extLst>
                <a:ext uri="{FF2B5EF4-FFF2-40B4-BE49-F238E27FC236}">
                  <a16:creationId xmlns:a16="http://schemas.microsoft.com/office/drawing/2014/main" xmlns="" id="{32950F7D-B0D9-AB47-B011-521E9C2DC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495" y="2150960"/>
              <a:ext cx="353113" cy="391052"/>
            </a:xfrm>
            <a:custGeom>
              <a:avLst/>
              <a:gdLst>
                <a:gd name="T0" fmla="*/ 46 w 56"/>
                <a:gd name="T1" fmla="*/ 62 h 62"/>
                <a:gd name="T2" fmla="*/ 10 w 56"/>
                <a:gd name="T3" fmla="*/ 62 h 62"/>
                <a:gd name="T4" fmla="*/ 0 w 56"/>
                <a:gd name="T5" fmla="*/ 52 h 62"/>
                <a:gd name="T6" fmla="*/ 14 w 56"/>
                <a:gd name="T7" fmla="*/ 29 h 62"/>
                <a:gd name="T8" fmla="*/ 28 w 56"/>
                <a:gd name="T9" fmla="*/ 34 h 62"/>
                <a:gd name="T10" fmla="*/ 42 w 56"/>
                <a:gd name="T11" fmla="*/ 29 h 62"/>
                <a:gd name="T12" fmla="*/ 56 w 56"/>
                <a:gd name="T13" fmla="*/ 52 h 62"/>
                <a:gd name="T14" fmla="*/ 46 w 56"/>
                <a:gd name="T15" fmla="*/ 62 h 62"/>
                <a:gd name="T16" fmla="*/ 28 w 56"/>
                <a:gd name="T17" fmla="*/ 31 h 62"/>
                <a:gd name="T18" fmla="*/ 13 w 56"/>
                <a:gd name="T19" fmla="*/ 16 h 62"/>
                <a:gd name="T20" fmla="*/ 28 w 56"/>
                <a:gd name="T21" fmla="*/ 0 h 62"/>
                <a:gd name="T22" fmla="*/ 43 w 56"/>
                <a:gd name="T23" fmla="*/ 16 h 62"/>
                <a:gd name="T24" fmla="*/ 28 w 56"/>
                <a:gd name="T25" fmla="*/ 31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71">
              <a:extLst>
                <a:ext uri="{FF2B5EF4-FFF2-40B4-BE49-F238E27FC236}">
                  <a16:creationId xmlns:a16="http://schemas.microsoft.com/office/drawing/2014/main" xmlns="" id="{7B000466-F300-7B4F-9D81-79B7EFBA9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983" y="3582280"/>
              <a:ext cx="449718" cy="406969"/>
            </a:xfrm>
            <a:custGeom>
              <a:avLst/>
              <a:gdLst>
                <a:gd name="T0" fmla="*/ 256 w 256"/>
                <a:gd name="T1" fmla="*/ 96 h 232"/>
                <a:gd name="T2" fmla="*/ 224 w 256"/>
                <a:gd name="T3" fmla="*/ 128 h 232"/>
                <a:gd name="T4" fmla="*/ 192 w 256"/>
                <a:gd name="T5" fmla="*/ 96 h 232"/>
                <a:gd name="T6" fmla="*/ 160 w 256"/>
                <a:gd name="T7" fmla="*/ 128 h 232"/>
                <a:gd name="T8" fmla="*/ 128 w 256"/>
                <a:gd name="T9" fmla="*/ 96 h 232"/>
                <a:gd name="T10" fmla="*/ 96 w 256"/>
                <a:gd name="T11" fmla="*/ 128 h 232"/>
                <a:gd name="T12" fmla="*/ 64 w 256"/>
                <a:gd name="T13" fmla="*/ 96 h 232"/>
                <a:gd name="T14" fmla="*/ 32 w 256"/>
                <a:gd name="T15" fmla="*/ 128 h 232"/>
                <a:gd name="T16" fmla="*/ 0 w 256"/>
                <a:gd name="T17" fmla="*/ 96 h 232"/>
                <a:gd name="T18" fmla="*/ 23 w 256"/>
                <a:gd name="T19" fmla="*/ 36 h 232"/>
                <a:gd name="T20" fmla="*/ 234 w 256"/>
                <a:gd name="T21" fmla="*/ 36 h 232"/>
                <a:gd name="T22" fmla="*/ 256 w 256"/>
                <a:gd name="T23" fmla="*/ 96 h 232"/>
                <a:gd name="T24" fmla="*/ 216 w 256"/>
                <a:gd name="T25" fmla="*/ 24 h 232"/>
                <a:gd name="T26" fmla="*/ 40 w 256"/>
                <a:gd name="T27" fmla="*/ 24 h 232"/>
                <a:gd name="T28" fmla="*/ 28 w 256"/>
                <a:gd name="T29" fmla="*/ 12 h 232"/>
                <a:gd name="T30" fmla="*/ 40 w 256"/>
                <a:gd name="T31" fmla="*/ 0 h 232"/>
                <a:gd name="T32" fmla="*/ 216 w 256"/>
                <a:gd name="T33" fmla="*/ 0 h 232"/>
                <a:gd name="T34" fmla="*/ 228 w 256"/>
                <a:gd name="T35" fmla="*/ 12 h 232"/>
                <a:gd name="T36" fmla="*/ 216 w 256"/>
                <a:gd name="T37" fmla="*/ 24 h 232"/>
                <a:gd name="T38" fmla="*/ 36 w 256"/>
                <a:gd name="T39" fmla="*/ 140 h 232"/>
                <a:gd name="T40" fmla="*/ 36 w 256"/>
                <a:gd name="T41" fmla="*/ 140 h 232"/>
                <a:gd name="T42" fmla="*/ 39 w 256"/>
                <a:gd name="T43" fmla="*/ 139 h 232"/>
                <a:gd name="T44" fmla="*/ 40 w 256"/>
                <a:gd name="T45" fmla="*/ 139 h 232"/>
                <a:gd name="T46" fmla="*/ 42 w 256"/>
                <a:gd name="T47" fmla="*/ 139 h 232"/>
                <a:gd name="T48" fmla="*/ 48 w 256"/>
                <a:gd name="T49" fmla="*/ 137 h 232"/>
                <a:gd name="T50" fmla="*/ 48 w 256"/>
                <a:gd name="T51" fmla="*/ 137 h 232"/>
                <a:gd name="T52" fmla="*/ 48 w 256"/>
                <a:gd name="T53" fmla="*/ 196 h 232"/>
                <a:gd name="T54" fmla="*/ 208 w 256"/>
                <a:gd name="T55" fmla="*/ 196 h 232"/>
                <a:gd name="T56" fmla="*/ 208 w 256"/>
                <a:gd name="T57" fmla="*/ 137 h 232"/>
                <a:gd name="T58" fmla="*/ 208 w 256"/>
                <a:gd name="T59" fmla="*/ 137 h 232"/>
                <a:gd name="T60" fmla="*/ 214 w 256"/>
                <a:gd name="T61" fmla="*/ 139 h 232"/>
                <a:gd name="T62" fmla="*/ 216 w 256"/>
                <a:gd name="T63" fmla="*/ 139 h 232"/>
                <a:gd name="T64" fmla="*/ 217 w 256"/>
                <a:gd name="T65" fmla="*/ 139 h 232"/>
                <a:gd name="T66" fmla="*/ 220 w 256"/>
                <a:gd name="T67" fmla="*/ 140 h 232"/>
                <a:gd name="T68" fmla="*/ 220 w 256"/>
                <a:gd name="T69" fmla="*/ 140 h 232"/>
                <a:gd name="T70" fmla="*/ 224 w 256"/>
                <a:gd name="T71" fmla="*/ 140 h 232"/>
                <a:gd name="T72" fmla="*/ 232 w 256"/>
                <a:gd name="T73" fmla="*/ 139 h 232"/>
                <a:gd name="T74" fmla="*/ 232 w 256"/>
                <a:gd name="T75" fmla="*/ 220 h 232"/>
                <a:gd name="T76" fmla="*/ 220 w 256"/>
                <a:gd name="T77" fmla="*/ 232 h 232"/>
                <a:gd name="T78" fmla="*/ 36 w 256"/>
                <a:gd name="T79" fmla="*/ 232 h 232"/>
                <a:gd name="T80" fmla="*/ 24 w 256"/>
                <a:gd name="T81" fmla="*/ 220 h 232"/>
                <a:gd name="T82" fmla="*/ 24 w 256"/>
                <a:gd name="T83" fmla="*/ 139 h 232"/>
                <a:gd name="T84" fmla="*/ 32 w 256"/>
                <a:gd name="T85" fmla="*/ 140 h 232"/>
                <a:gd name="T86" fmla="*/ 36 w 256"/>
                <a:gd name="T87" fmla="*/ 140 h 2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6" h="232">
                  <a:moveTo>
                    <a:pt x="256" y="96"/>
                  </a:moveTo>
                  <a:cubicBezTo>
                    <a:pt x="256" y="114"/>
                    <a:pt x="242" y="128"/>
                    <a:pt x="224" y="128"/>
                  </a:cubicBezTo>
                  <a:cubicBezTo>
                    <a:pt x="206" y="128"/>
                    <a:pt x="192" y="114"/>
                    <a:pt x="192" y="96"/>
                  </a:cubicBezTo>
                  <a:cubicBezTo>
                    <a:pt x="192" y="114"/>
                    <a:pt x="178" y="128"/>
                    <a:pt x="160" y="128"/>
                  </a:cubicBezTo>
                  <a:cubicBezTo>
                    <a:pt x="142" y="128"/>
                    <a:pt x="128" y="114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ubicBezTo>
                    <a:pt x="78" y="128"/>
                    <a:pt x="64" y="114"/>
                    <a:pt x="64" y="96"/>
                  </a:cubicBezTo>
                  <a:cubicBezTo>
                    <a:pt x="64" y="114"/>
                    <a:pt x="50" y="128"/>
                    <a:pt x="32" y="128"/>
                  </a:cubicBezTo>
                  <a:cubicBezTo>
                    <a:pt x="14" y="128"/>
                    <a:pt x="0" y="114"/>
                    <a:pt x="0" y="9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4" y="36"/>
                    <a:pt x="234" y="36"/>
                    <a:pt x="234" y="36"/>
                  </a:cubicBezTo>
                  <a:lnTo>
                    <a:pt x="256" y="96"/>
                  </a:lnTo>
                  <a:close/>
                  <a:moveTo>
                    <a:pt x="216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33" y="24"/>
                    <a:pt x="28" y="19"/>
                    <a:pt x="28" y="12"/>
                  </a:cubicBezTo>
                  <a:cubicBezTo>
                    <a:pt x="28" y="5"/>
                    <a:pt x="33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19"/>
                    <a:pt x="223" y="24"/>
                    <a:pt x="216" y="24"/>
                  </a:cubicBezTo>
                  <a:moveTo>
                    <a:pt x="36" y="140"/>
                  </a:moveTo>
                  <a:cubicBezTo>
                    <a:pt x="36" y="140"/>
                    <a:pt x="36" y="140"/>
                    <a:pt x="36" y="140"/>
                  </a:cubicBezTo>
                  <a:cubicBezTo>
                    <a:pt x="37" y="140"/>
                    <a:pt x="38" y="140"/>
                    <a:pt x="39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2" y="139"/>
                  </a:cubicBezTo>
                  <a:cubicBezTo>
                    <a:pt x="44" y="138"/>
                    <a:pt x="46" y="138"/>
                    <a:pt x="48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10" y="138"/>
                    <a:pt x="212" y="138"/>
                    <a:pt x="214" y="139"/>
                  </a:cubicBezTo>
                  <a:cubicBezTo>
                    <a:pt x="215" y="139"/>
                    <a:pt x="215" y="139"/>
                    <a:pt x="216" y="139"/>
                  </a:cubicBezTo>
                  <a:cubicBezTo>
                    <a:pt x="216" y="139"/>
                    <a:pt x="216" y="139"/>
                    <a:pt x="217" y="139"/>
                  </a:cubicBezTo>
                  <a:cubicBezTo>
                    <a:pt x="218" y="140"/>
                    <a:pt x="219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40"/>
                    <a:pt x="223" y="140"/>
                    <a:pt x="224" y="140"/>
                  </a:cubicBezTo>
                  <a:cubicBezTo>
                    <a:pt x="227" y="140"/>
                    <a:pt x="229" y="140"/>
                    <a:pt x="232" y="139"/>
                  </a:cubicBezTo>
                  <a:cubicBezTo>
                    <a:pt x="232" y="220"/>
                    <a:pt x="232" y="220"/>
                    <a:pt x="232" y="220"/>
                  </a:cubicBezTo>
                  <a:cubicBezTo>
                    <a:pt x="232" y="227"/>
                    <a:pt x="227" y="232"/>
                    <a:pt x="220" y="232"/>
                  </a:cubicBezTo>
                  <a:cubicBezTo>
                    <a:pt x="36" y="232"/>
                    <a:pt x="36" y="232"/>
                    <a:pt x="36" y="232"/>
                  </a:cubicBezTo>
                  <a:cubicBezTo>
                    <a:pt x="29" y="232"/>
                    <a:pt x="24" y="227"/>
                    <a:pt x="24" y="220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40"/>
                    <a:pt x="29" y="140"/>
                    <a:pt x="32" y="140"/>
                  </a:cubicBezTo>
                  <a:cubicBezTo>
                    <a:pt x="33" y="140"/>
                    <a:pt x="35" y="140"/>
                    <a:pt x="36" y="1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7304064" y="2580669"/>
            <a:ext cx="4081587" cy="65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players </a:t>
            </a:r>
            <a:r>
              <a:rPr lang="en-US" spc="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digital lending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ecosystem</a:t>
            </a:r>
            <a:r>
              <a:rPr lang="en-US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are;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787239" y="3371427"/>
            <a:ext cx="3495662" cy="14850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97815" marR="5080" lvl="1" indent="-285750">
              <a:spcBef>
                <a:spcPts val="260"/>
              </a:spcBef>
              <a:buFont typeface="Wingdings" panose="05000000000000000000" pitchFamily="2" charset="2"/>
              <a:buChar char="q"/>
              <a:tabLst>
                <a:tab pos="185420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borrowers: who could be individuals or small or medium businesses, </a:t>
            </a:r>
          </a:p>
          <a:p>
            <a:pPr marL="297815" marR="5080" lvl="1" indent="-285750">
              <a:spcBef>
                <a:spcPts val="260"/>
              </a:spcBef>
              <a:buFont typeface="Wingdings" panose="05000000000000000000" pitchFamily="2" charset="2"/>
              <a:buChar char="q"/>
              <a:tabLst>
                <a:tab pos="185420" algn="l"/>
              </a:tabLs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lenders: Bank, and</a:t>
            </a:r>
          </a:p>
          <a:p>
            <a:pPr marL="297815" marR="5080" lvl="1" indent="-285750">
              <a:lnSpc>
                <a:spcPct val="100000"/>
              </a:lnSpc>
              <a:spcBef>
                <a:spcPts val="1150"/>
              </a:spcBef>
              <a:buFont typeface="Wingdings" panose="05000000000000000000" pitchFamily="2" charset="2"/>
              <a:buChar char="q"/>
              <a:tabLst>
                <a:tab pos="185420" algn="l"/>
              </a:tabLs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digital lending platform acts as a facilitator that connects the 3 key players</a:t>
            </a:r>
          </a:p>
        </p:txBody>
      </p:sp>
    </p:spTree>
    <p:extLst>
      <p:ext uri="{BB962C8B-B14F-4D97-AF65-F5344CB8AC3E}">
        <p14:creationId xmlns:p14="http://schemas.microsoft.com/office/powerpoint/2010/main" val="8412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929EE3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3C051C-A6EA-48C7-B380-E8DB00FCC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FF21BC-68AF-4B30-8F35-ADEF0BF3A561}">
  <ds:schemaRefs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purl.org/dc/terms/"/>
    <ds:schemaRef ds:uri="16c05727-aa75-4e4a-9b5f-8a80a1165891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F8C0861-3DA2-44E1-B6B7-B1CA128F45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1386</Words>
  <Application>Microsoft Office PowerPoint</Application>
  <PresentationFormat>Widescreen</PresentationFormat>
  <Paragraphs>188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 Unicode MS</vt:lpstr>
      <vt:lpstr>SimSun</vt:lpstr>
      <vt:lpstr>Aharoni</vt:lpstr>
      <vt:lpstr>Arial</vt:lpstr>
      <vt:lpstr>Arial Narrow</vt:lpstr>
      <vt:lpstr>Calibri</vt:lpstr>
      <vt:lpstr>Calibri Light</vt:lpstr>
      <vt:lpstr>Cambria</vt:lpstr>
      <vt:lpstr>Century Gothic</vt:lpstr>
      <vt:lpstr>Georgia Pro Black</vt:lpstr>
      <vt:lpstr>Georgia Pro Light</vt:lpstr>
      <vt:lpstr>Gothic Uralic</vt:lpstr>
      <vt:lpstr>Helvetica Neue Medium</vt:lpstr>
      <vt:lpstr>Montserrat</vt:lpstr>
      <vt:lpstr>Wingdings</vt:lpstr>
      <vt:lpstr>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inventory management?</vt:lpstr>
      <vt:lpstr>PowerPoint Presentation</vt:lpstr>
      <vt:lpstr>sales and salesperson management,</vt:lpstr>
      <vt:lpstr>Integrated payment gateways,</vt:lpstr>
      <vt:lpstr>Expense management system </vt:lpstr>
      <vt:lpstr>Reporting &amp; Alerting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2022-04-28T06:33:21Z</dcterms:created>
  <dcterms:modified xsi:type="dcterms:W3CDTF">2024-01-09T04:49:10Z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